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embeddedFontLst>
    <p:embeddedFont>
      <p:font typeface="Constantia"/>
      <p:regular r:id="rId36"/>
      <p:bold r:id="rId37"/>
      <p:italic r:id="rId38"/>
      <p:boldItalic r:id="rId39"/>
    </p:embeddedFont>
    <p:embeddedFont>
      <p:font typeface="Candara"/>
      <p:regular r:id="rId40"/>
      <p:bold r:id="rId41"/>
      <p:italic r:id="rId42"/>
      <p:boldItalic r:id="rId43"/>
    </p:embeddedFont>
    <p:embeddedFont>
      <p:font typeface="Schoolbell"/>
      <p:regular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j+KNjuK8cvbCF8RC5ZzxPOk8HG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ndara-regular.fntdata"/><Relationship Id="rId42" Type="http://schemas.openxmlformats.org/officeDocument/2006/relationships/font" Target="fonts/Candara-italic.fntdata"/><Relationship Id="rId41" Type="http://schemas.openxmlformats.org/officeDocument/2006/relationships/font" Target="fonts/Candara-bold.fntdata"/><Relationship Id="rId44" Type="http://schemas.openxmlformats.org/officeDocument/2006/relationships/font" Target="fonts/Schoolbell-regular.fntdata"/><Relationship Id="rId43" Type="http://schemas.openxmlformats.org/officeDocument/2006/relationships/font" Target="fonts/Candara-bold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Constantia-bold.fntdata"/><Relationship Id="rId36" Type="http://schemas.openxmlformats.org/officeDocument/2006/relationships/font" Target="fonts/Constantia-regular.fntdata"/><Relationship Id="rId39" Type="http://schemas.openxmlformats.org/officeDocument/2006/relationships/font" Target="fonts/Constantia-boldItalic.fntdata"/><Relationship Id="rId38" Type="http://schemas.openxmlformats.org/officeDocument/2006/relationships/font" Target="fonts/Constantia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aa6c0caca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aa6c0caca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329b45926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329b45926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89f8aa686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789f8aa686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2e34b866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b2e34b866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b329b45926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b329b45926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2e04c073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b2e04c073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a6c0cacbb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aa6c0cacbb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a1aecdc84_3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aa1aecdc84_3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7" name="Google Shape;67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Google Shape;41;p3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3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9" name="Google Shape;59;p3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0" name="Google Shape;60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2CC"/>
            </a:gs>
            <a:gs pos="74000">
              <a:srgbClr val="FFF2CC"/>
            </a:gs>
            <a:gs pos="100000">
              <a:srgbClr val="FFF2CC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75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Relationship Id="rId6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uYnNPPBxTNCbAfE3zBWO0bUaOj75YmLW/view" TargetMode="External"/><Relationship Id="rId4" Type="http://schemas.openxmlformats.org/officeDocument/2006/relationships/image" Target="../media/image4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Relationship Id="rId4" Type="http://schemas.openxmlformats.org/officeDocument/2006/relationships/image" Target="../media/image4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.jpg"/><Relationship Id="rId5" Type="http://schemas.openxmlformats.org/officeDocument/2006/relationships/image" Target="../media/image7.jpg"/><Relationship Id="rId6" Type="http://schemas.openxmlformats.org/officeDocument/2006/relationships/image" Target="../media/image4.jpg"/><Relationship Id="rId7" Type="http://schemas.openxmlformats.org/officeDocument/2006/relationships/image" Target="../media/image3.jp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Relationship Id="rId4" Type="http://schemas.openxmlformats.org/officeDocument/2006/relationships/image" Target="../media/image5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6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Relationship Id="rId4" Type="http://schemas.openxmlformats.org/officeDocument/2006/relationships/image" Target="../media/image58.jpg"/><Relationship Id="rId5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hNsW0WwBZWPMfMhaSGa8mU1qg_HcRq9q/view" TargetMode="External"/><Relationship Id="rId4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7.jpg"/><Relationship Id="rId6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50" y="374450"/>
            <a:ext cx="8821676" cy="6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 txBox="1"/>
          <p:nvPr/>
        </p:nvSpPr>
        <p:spPr>
          <a:xfrm>
            <a:off x="971600" y="332656"/>
            <a:ext cx="68407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FOCUS DI METAFONOLGIA</a:t>
            </a:r>
            <a:endParaRPr sz="1300"/>
          </a:p>
        </p:txBody>
      </p:sp>
      <p:sp>
        <p:nvSpPr>
          <p:cNvPr id="173" name="Google Shape;173;p14"/>
          <p:cNvSpPr txBox="1"/>
          <p:nvPr/>
        </p:nvSpPr>
        <p:spPr>
          <a:xfrm>
            <a:off x="107504" y="918225"/>
            <a:ext cx="8712968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IN COLLABORAZIONE CON IL CONSULTORIO ‘’IL SOLE’’ DI VIGEVANO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SI ORGANIZZANO INCONTRI GRATUITI, TRA GRUPPI DI BAMBINI DELL’ULTIMO ANNO ED ESPERTI PER FAVORIRE LA RIFLESSIONE SULLA LINGUA ITALIANA ATTRAVERSO GIOCHI ORALI, FACILITATI DALL’USO DI STRUMENTI E OGGETTI</a:t>
            </a:r>
            <a:endParaRPr/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3717032"/>
            <a:ext cx="4320480" cy="300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/>
          <p:nvPr/>
        </p:nvSpPr>
        <p:spPr>
          <a:xfrm>
            <a:off x="8046373" y="4600491"/>
            <a:ext cx="315754" cy="285258"/>
          </a:xfrm>
          <a:prstGeom prst="smileyFace">
            <a:avLst>
              <a:gd fmla="val 4653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025" y="4026775"/>
            <a:ext cx="3491747" cy="26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/>
          <p:nvPr/>
        </p:nvSpPr>
        <p:spPr>
          <a:xfrm>
            <a:off x="1767202" y="489025"/>
            <a:ext cx="52794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ndara"/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‘‘MUSICALE’’ </a:t>
            </a:r>
            <a:endParaRPr b="1" sz="3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ndara"/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 IL VENTO</a:t>
            </a:r>
            <a:endParaRPr b="1" i="0" sz="3100" u="none" cap="none" strike="noStrike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468750" y="1485863"/>
            <a:ext cx="38931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LA MERAVIGLIOSA ESPERIENZA DELLA MUSICA</a:t>
            </a:r>
            <a:r>
              <a:rPr lang="en-US" sz="30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ATTRAVERSO L’ASCOLTO DI BRANI CLASSICI E MODERNI</a:t>
            </a:r>
            <a:endParaRPr sz="1200"/>
          </a:p>
        </p:txBody>
      </p:sp>
      <p:sp>
        <p:nvSpPr>
          <p:cNvPr id="183" name="Google Shape;183;p19"/>
          <p:cNvSpPr txBox="1"/>
          <p:nvPr/>
        </p:nvSpPr>
        <p:spPr>
          <a:xfrm>
            <a:off x="284750" y="135625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50" y="4268391"/>
            <a:ext cx="3686850" cy="24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175" y="1465068"/>
            <a:ext cx="3427050" cy="259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2399" y="4131600"/>
            <a:ext cx="3427044" cy="26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3750" y="65255"/>
            <a:ext cx="2195475" cy="132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/>
        </p:nvSpPr>
        <p:spPr>
          <a:xfrm>
            <a:off x="1658400" y="642500"/>
            <a:ext cx="5065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‘‘NATURALISTICO’’</a:t>
            </a:r>
            <a:r>
              <a:rPr lang="en-US" sz="3100"/>
              <a:t> </a:t>
            </a:r>
            <a:endParaRPr sz="3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 L’ALBERO NONO’</a:t>
            </a:r>
            <a:endParaRPr sz="3100"/>
          </a:p>
        </p:txBody>
      </p:sp>
      <p:sp>
        <p:nvSpPr>
          <p:cNvPr id="193" name="Google Shape;193;p20"/>
          <p:cNvSpPr txBox="1"/>
          <p:nvPr/>
        </p:nvSpPr>
        <p:spPr>
          <a:xfrm>
            <a:off x="298725" y="1842800"/>
            <a:ext cx="3790800" cy="48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SI </a:t>
            </a:r>
            <a:r>
              <a:rPr lang="en-US" sz="26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SVILUPPA L’EDUCAZIONE CIVICA </a:t>
            </a:r>
            <a:r>
              <a:rPr lang="en-US" sz="26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ATTRAVERSO </a:t>
            </a:r>
            <a:r>
              <a:rPr lang="en-US" sz="26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IL CONTATTO DIRETTO  CON LA REALTÀ NATURALE CHE TUTTI DO</a:t>
            </a:r>
            <a:r>
              <a:rPr lang="en-US" sz="26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VREMMO</a:t>
            </a:r>
            <a:r>
              <a:rPr lang="en-US" sz="26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IMPARARE A CONOSCERE, RISPETTARE E CONSERVARE FIN DA PICCOLI.</a:t>
            </a:r>
            <a:endParaRPr sz="2600" cap="none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526" y="1842800"/>
            <a:ext cx="2138348" cy="24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9626" y="4426447"/>
            <a:ext cx="3600397" cy="22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1075" y="209625"/>
            <a:ext cx="2138350" cy="293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284750" y="135625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/>
          <p:nvPr/>
        </p:nvSpPr>
        <p:spPr>
          <a:xfrm>
            <a:off x="-539038" y="734737"/>
            <a:ext cx="80646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‘‘TECNOLOGIA’’</a:t>
            </a:r>
            <a:endParaRPr sz="3100">
              <a:solidFill>
                <a:srgbClr val="0070C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 LO SCOIATTOLO MATEM</a:t>
            </a: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Ì</a:t>
            </a:r>
            <a:endParaRPr b="1" sz="31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3" name="Google Shape;203;p15"/>
          <p:cNvSpPr/>
          <p:nvPr/>
        </p:nvSpPr>
        <p:spPr>
          <a:xfrm>
            <a:off x="704025" y="1854888"/>
            <a:ext cx="3067200" cy="24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FAVORIRE LE SCOPERTE  NELLE </a:t>
            </a:r>
            <a:r>
              <a:rPr lang="en-US" sz="27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ATTIVITÀ</a:t>
            </a:r>
            <a:r>
              <a:rPr b="1"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7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LOGICO MATEMATICHE E TECNOLOGICHE</a:t>
            </a:r>
            <a:endParaRPr sz="2700">
              <a:solidFill>
                <a:srgbClr val="2D2DB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4" name="Google Shape;204;p15"/>
          <p:cNvSpPr txBox="1"/>
          <p:nvPr/>
        </p:nvSpPr>
        <p:spPr>
          <a:xfrm>
            <a:off x="284750" y="135625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200" y="232781"/>
            <a:ext cx="2567351" cy="19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675" y="1946573"/>
            <a:ext cx="2230066" cy="16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375" y="4298700"/>
            <a:ext cx="3067224" cy="2330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A5C249">
                <a:alpha val="50000"/>
              </a:srgbClr>
            </a:outerShdw>
          </a:effectLst>
        </p:spPr>
      </p:pic>
      <p:pic>
        <p:nvPicPr>
          <p:cNvPr id="208" name="Google Shape;2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9250" y="3692174"/>
            <a:ext cx="4092300" cy="30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/>
          <p:nvPr/>
        </p:nvSpPr>
        <p:spPr>
          <a:xfrm>
            <a:off x="179512" y="116632"/>
            <a:ext cx="8624888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4" name="Google Shape;214;p16"/>
          <p:cNvSpPr/>
          <p:nvPr/>
        </p:nvSpPr>
        <p:spPr>
          <a:xfrm>
            <a:off x="323062" y="462660"/>
            <a:ext cx="84978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IL PERCORSO PREVEDE MOMENTI D’ATTIVIT</a:t>
            </a:r>
            <a:r>
              <a:rPr lang="en-US" sz="28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À</a:t>
            </a: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NELLA SEZIONE E  NELL’AULA MULTIMEDIALE CON L’UTILIZZO DEL PC, DELLA LIM E DEI ROBOT ‘‘BEE-BOT’’ E ‘‘SAPIENTINO DOC’’ PER  FAVORIRE COMPETENZE TECNOLOGICHE.</a:t>
            </a:r>
            <a:endParaRPr sz="28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5" name="Google Shape;2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34551">
            <a:off x="319000" y="3193662"/>
            <a:ext cx="2454275" cy="327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0376">
            <a:off x="5816600" y="3361137"/>
            <a:ext cx="3170237" cy="317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6850" y="2711450"/>
            <a:ext cx="2997373" cy="22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5415" y="5157575"/>
            <a:ext cx="180022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/>
          <p:nvPr/>
        </p:nvSpPr>
        <p:spPr>
          <a:xfrm>
            <a:off x="457200" y="166640"/>
            <a:ext cx="822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CHE COS’E’ “BEE BOT” O ‘‘BLUE BOT’’?</a:t>
            </a:r>
            <a:endParaRPr/>
          </a:p>
        </p:txBody>
      </p:sp>
      <p:sp>
        <p:nvSpPr>
          <p:cNvPr id="224" name="Google Shape;224;p17"/>
          <p:cNvSpPr/>
          <p:nvPr/>
        </p:nvSpPr>
        <p:spPr>
          <a:xfrm>
            <a:off x="359550" y="814125"/>
            <a:ext cx="8424900" cy="4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E’ un simpatico robot a forma di ape.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E’ uno strumento didattico ideato per gli alunni dalla scuola materna  alla primaria. 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Consente al bambino di avvicinarsi con il gioco al mondo della robotica.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Aiuta a sviluppare la logica e a contare</a:t>
            </a:r>
            <a:endParaRPr sz="30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Aiuta a visualizzare i percorsi nello spazio.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Aiuta ad apprendere le basi dei linguaggi di programmazione.</a:t>
            </a:r>
            <a:endParaRPr sz="1200"/>
          </a:p>
        </p:txBody>
      </p:sp>
      <p:pic>
        <p:nvPicPr>
          <p:cNvPr id="225" name="Google Shape;2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8750" y="4927312"/>
            <a:ext cx="280035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23728">
            <a:off x="6653085" y="4499844"/>
            <a:ext cx="1920055" cy="219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aa6c0cacae_0_0" title="1_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50" y="644725"/>
            <a:ext cx="8658700" cy="53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/>
          <p:nvPr/>
        </p:nvSpPr>
        <p:spPr>
          <a:xfrm>
            <a:off x="335375" y="153687"/>
            <a:ext cx="8229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… SCOPRO LA L.I.M.</a:t>
            </a:r>
            <a:endParaRPr/>
          </a:p>
        </p:txBody>
      </p:sp>
      <p:sp>
        <p:nvSpPr>
          <p:cNvPr id="237" name="Google Shape;237;p18"/>
          <p:cNvSpPr/>
          <p:nvPr/>
        </p:nvSpPr>
        <p:spPr>
          <a:xfrm>
            <a:off x="173175" y="1315187"/>
            <a:ext cx="4752900" cy="29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“La L.I.M. è una lavagna elettronica,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Sulla cui superficie si può scrivere,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disegnare, tracciare segni, spostare oggetti, modificare e salvare la varie rappresentazioni elaborate tramite “tocco”.</a:t>
            </a:r>
            <a:endParaRPr/>
          </a:p>
        </p:txBody>
      </p:sp>
      <p:sp>
        <p:nvSpPr>
          <p:cNvPr id="238" name="Google Shape;238;p18"/>
          <p:cNvSpPr/>
          <p:nvPr/>
        </p:nvSpPr>
        <p:spPr>
          <a:xfrm>
            <a:off x="245331" y="4200563"/>
            <a:ext cx="4608600" cy="22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Permette ad insegnanti e bambini di partecipare in modo interattivo alle attività proiettate su di essa da un videoproiettore connesso al computer.</a:t>
            </a:r>
            <a:endParaRPr/>
          </a:p>
        </p:txBody>
      </p:sp>
      <p:pic>
        <p:nvPicPr>
          <p:cNvPr id="239" name="Google Shape;2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763" y="4129325"/>
            <a:ext cx="3489082" cy="26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075" y="897150"/>
            <a:ext cx="4114251" cy="3085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b329b45926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00" y="959400"/>
            <a:ext cx="345757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b329b45926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26050"/>
            <a:ext cx="42957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b329b45926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502" y="3840675"/>
            <a:ext cx="4542225" cy="30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b329b45926_0_2"/>
          <p:cNvSpPr txBox="1"/>
          <p:nvPr/>
        </p:nvSpPr>
        <p:spPr>
          <a:xfrm>
            <a:off x="0" y="0"/>
            <a:ext cx="87522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FF"/>
                </a:solidFill>
                <a:latin typeface="Constantia"/>
                <a:ea typeface="Constantia"/>
                <a:cs typeface="Constantia"/>
                <a:sym typeface="Constantia"/>
              </a:rPr>
              <a:t>EDUCAZIONE MOTORIA  </a:t>
            </a:r>
            <a:endParaRPr b="1" sz="4000">
              <a:solidFill>
                <a:srgbClr val="0000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9" name="Google Shape;249;gb329b45926_0_2"/>
          <p:cNvSpPr txBox="1"/>
          <p:nvPr/>
        </p:nvSpPr>
        <p:spPr>
          <a:xfrm>
            <a:off x="204138" y="4634100"/>
            <a:ext cx="3457500" cy="18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IN COLLABORAZIONE</a:t>
            </a:r>
            <a:endParaRPr sz="28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CON IL POOL MORTARA-SPORT</a:t>
            </a:r>
            <a:endParaRPr sz="28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/>
          <p:nvPr/>
        </p:nvSpPr>
        <p:spPr>
          <a:xfrm>
            <a:off x="-1" y="578605"/>
            <a:ext cx="9144002" cy="677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55" name="Google Shape;255;p22"/>
          <p:cNvSpPr/>
          <p:nvPr/>
        </p:nvSpPr>
        <p:spPr>
          <a:xfrm>
            <a:off x="-83232" y="128158"/>
            <a:ext cx="7777200" cy="16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Progetto di matematica: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“GIRINGI</a:t>
            </a:r>
            <a:r>
              <a:rPr b="1" lang="en-US" sz="32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Ò</a:t>
            </a:r>
            <a:r>
              <a:rPr b="1" lang="en-US" sz="32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GIOCA E CONTA CON ME”</a:t>
            </a:r>
            <a:endParaRPr/>
          </a:p>
        </p:txBody>
      </p:sp>
      <p:pic>
        <p:nvPicPr>
          <p:cNvPr id="256" name="Google Shape;2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63" y="1823138"/>
            <a:ext cx="3858015" cy="27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2168" y="449590"/>
            <a:ext cx="2477108" cy="177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8325" y="4258750"/>
            <a:ext cx="3213150" cy="24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6525" y="2421895"/>
            <a:ext cx="3213151" cy="2434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349325" y="196975"/>
            <a:ext cx="85455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LA NOSTRA SCUOLA E’ FORMATA DA SEI SEZIONI </a:t>
            </a:r>
            <a:r>
              <a:rPr lang="en-US" sz="2400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CHE ACCOLGONO </a:t>
            </a:r>
            <a:r>
              <a:rPr b="0" i="0" lang="en-US" sz="24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BAMBINI DI 3, 4 E 5 ANNI.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726" y="1237688"/>
            <a:ext cx="2585728" cy="19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25" y="1337750"/>
            <a:ext cx="2715526" cy="203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423700" y="4083427"/>
            <a:ext cx="2909376" cy="218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5651" y="1244500"/>
            <a:ext cx="2492999" cy="23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550" y="3823659"/>
            <a:ext cx="2182025" cy="270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1900" y="3998100"/>
            <a:ext cx="3686175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"/>
          <p:cNvSpPr/>
          <p:nvPr/>
        </p:nvSpPr>
        <p:spPr>
          <a:xfrm>
            <a:off x="341978" y="188640"/>
            <a:ext cx="440213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Progetto d’inglese</a:t>
            </a:r>
            <a:br>
              <a:rPr b="1" lang="en-US" sz="4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b="1" lang="en-US" sz="4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‘‘MAGICLAND’’</a:t>
            </a:r>
            <a:endParaRPr/>
          </a:p>
        </p:txBody>
      </p:sp>
      <p:sp>
        <p:nvSpPr>
          <p:cNvPr id="265" name="Google Shape;265;p23"/>
          <p:cNvSpPr/>
          <p:nvPr/>
        </p:nvSpPr>
        <p:spPr>
          <a:xfrm rot="10800000">
            <a:off x="7812087" y="4041837"/>
            <a:ext cx="144463" cy="957201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4504035"/>
            <a:ext cx="3513104" cy="235396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369144" y="1484784"/>
            <a:ext cx="4402138" cy="5262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SALUTARE E PRESENTARSI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CONOSCENZA DEI NOMI DELLE STAGIONI E DELLE PRINCIPALI FESTIVITÀ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GIOCHI E CANZONI PER IMPARARE I NOMI DEI COLORI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GIOCHI PER CONOSCERE IL NOME DI ALCUNI ANIMALI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DENOMINARE ALCUNE PARTI DEL CORPO.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CONTARE FINO A 10</a:t>
            </a:r>
            <a:endParaRPr b="1" sz="2800" cap="none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68" name="Google Shape;26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881457" y="637965"/>
            <a:ext cx="4437112" cy="332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/>
          <p:nvPr/>
        </p:nvSpPr>
        <p:spPr>
          <a:xfrm>
            <a:off x="471000" y="180650"/>
            <a:ext cx="76452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9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PERCORSO DI RELIGIONE CATTOLICA</a:t>
            </a:r>
            <a:r>
              <a:rPr b="1" lang="en-US" sz="28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1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‘‘ IL VOLO DEI CORIANDOLI’’ </a:t>
            </a:r>
            <a:endParaRPr b="1" sz="31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269550" y="1422600"/>
            <a:ext cx="3000000" cy="20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ATTRAVERSO </a:t>
            </a: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ASCOLTO DI BRANI BIBLICI</a:t>
            </a:r>
            <a:endParaRPr>
              <a:solidFill>
                <a:srgbClr val="0070C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E STORICI….</a:t>
            </a:r>
            <a:br>
              <a:rPr lang="en-US" sz="28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</a:br>
            <a:endParaRPr>
              <a:solidFill>
                <a:srgbClr val="0070C0"/>
              </a:solidFill>
            </a:endParaRPr>
          </a:p>
        </p:txBody>
      </p:sp>
      <p:pic>
        <p:nvPicPr>
          <p:cNvPr id="275" name="Google Shape;2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750" y="3901350"/>
            <a:ext cx="3414405" cy="2851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70C0">
                <a:alpha val="50000"/>
              </a:srgbClr>
            </a:outerShdw>
          </a:effectLst>
        </p:spPr>
      </p:pic>
      <p:pic>
        <p:nvPicPr>
          <p:cNvPr id="276" name="Google Shape;2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900" y="1272850"/>
            <a:ext cx="3078690" cy="2460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0000">
                <a:alpha val="50000"/>
              </a:srgbClr>
            </a:outerShdw>
          </a:effectLst>
        </p:spPr>
      </p:pic>
      <p:pic>
        <p:nvPicPr>
          <p:cNvPr id="277" name="Google Shape;2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50" y="3638425"/>
            <a:ext cx="4152378" cy="31142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66675">
              <a:srgbClr val="1155CC">
                <a:alpha val="50000"/>
              </a:srgbClr>
            </a:outerShdw>
          </a:effectLst>
        </p:spPr>
      </p:pic>
    </p:spTree>
  </p:cSld>
  <p:clrMapOvr>
    <a:masterClrMapping/>
  </p:clrMapOvr>
  <p:transition advClick="0" advTm="5000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89f8aa686_0_13"/>
          <p:cNvSpPr/>
          <p:nvPr/>
        </p:nvSpPr>
        <p:spPr>
          <a:xfrm>
            <a:off x="399700" y="137425"/>
            <a:ext cx="81954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DA QUA  A  L</a:t>
            </a:r>
            <a:r>
              <a:rPr b="1" lang="en-US" sz="3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À</a:t>
            </a:r>
            <a:r>
              <a:rPr b="1" i="0" lang="en-US" sz="3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...</a:t>
            </a:r>
            <a:endParaRPr b="1" i="0" sz="3400" u="none" cap="none" strike="noStrike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… SENZA DIFFICOLT</a:t>
            </a:r>
            <a:r>
              <a:rPr b="1" lang="en-US" sz="34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À</a:t>
            </a:r>
            <a:endParaRPr b="1" sz="3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34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3" name="Google Shape;283;g789f8aa686_0_13"/>
          <p:cNvSpPr/>
          <p:nvPr/>
        </p:nvSpPr>
        <p:spPr>
          <a:xfrm>
            <a:off x="3623900" y="2318550"/>
            <a:ext cx="2261100" cy="22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100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Verso </a:t>
            </a:r>
            <a:r>
              <a:rPr b="0" i="0" lang="en-US" sz="31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la scuola primaria... </a:t>
            </a:r>
            <a:r>
              <a:rPr lang="en-US" sz="3100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con</a:t>
            </a:r>
            <a:r>
              <a:rPr b="0" i="0" lang="en-US" sz="31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 un racconto </a:t>
            </a:r>
            <a:r>
              <a:rPr lang="en-US" sz="3100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coinvolgente </a:t>
            </a:r>
            <a:r>
              <a:rPr b="0" i="0" lang="en-US" sz="31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e un laboratorio creativo</a:t>
            </a:r>
            <a:endParaRPr b="0" i="0" sz="3100" u="none" cap="none" strike="noStrike">
              <a:solidFill>
                <a:srgbClr val="2D2D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g789f8aa686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975" y="2172030"/>
            <a:ext cx="3229024" cy="369856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789f8aa686_0_13"/>
          <p:cNvSpPr txBox="1"/>
          <p:nvPr/>
        </p:nvSpPr>
        <p:spPr>
          <a:xfrm>
            <a:off x="272175" y="137425"/>
            <a:ext cx="18693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Progetto</a:t>
            </a:r>
            <a:endParaRPr/>
          </a:p>
        </p:txBody>
      </p:sp>
      <p:pic>
        <p:nvPicPr>
          <p:cNvPr id="286" name="Google Shape;286;g789f8aa686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25" y="2318550"/>
            <a:ext cx="3474924" cy="35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789f8aa686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3517">
            <a:off x="2784945" y="1230258"/>
            <a:ext cx="4060186" cy="135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2e34b8660_0_0"/>
          <p:cNvSpPr/>
          <p:nvPr/>
        </p:nvSpPr>
        <p:spPr>
          <a:xfrm>
            <a:off x="202662" y="325425"/>
            <a:ext cx="8229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TUTTI  A  TAVOLA</a:t>
            </a:r>
            <a:endParaRPr/>
          </a:p>
        </p:txBody>
      </p:sp>
      <p:pic>
        <p:nvPicPr>
          <p:cNvPr id="293" name="Google Shape;293;gb2e34b866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150" y="1228775"/>
            <a:ext cx="6423777" cy="481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/>
          <p:nvPr/>
        </p:nvSpPr>
        <p:spPr>
          <a:xfrm>
            <a:off x="-180528" y="182189"/>
            <a:ext cx="7200901" cy="688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IL NOSTRO CORTILE</a:t>
            </a:r>
            <a:endParaRPr/>
          </a:p>
        </p:txBody>
      </p:sp>
      <p:pic>
        <p:nvPicPr>
          <p:cNvPr id="299" name="Google Shape;2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2" y="3980823"/>
            <a:ext cx="4005651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28" y="810609"/>
            <a:ext cx="3888383" cy="27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257288" y="4061238"/>
            <a:ext cx="2906700" cy="236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7350" y="236809"/>
            <a:ext cx="2670300" cy="355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b329b4592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98" y="57723"/>
            <a:ext cx="3524250" cy="210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b329b4592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750" y="122413"/>
            <a:ext cx="3524250" cy="198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b329b45926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400" y="2508150"/>
            <a:ext cx="2679575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b329b45926_0_16"/>
          <p:cNvSpPr txBox="1"/>
          <p:nvPr/>
        </p:nvSpPr>
        <p:spPr>
          <a:xfrm>
            <a:off x="4276750" y="409938"/>
            <a:ext cx="509100" cy="29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0000FF"/>
                </a:solidFill>
                <a:latin typeface="Constantia"/>
                <a:ea typeface="Constantia"/>
                <a:cs typeface="Constantia"/>
                <a:sym typeface="Constantia"/>
              </a:rPr>
              <a:t>EVENTI</a:t>
            </a:r>
            <a:endParaRPr b="1" sz="3800">
              <a:solidFill>
                <a:srgbClr val="0000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11" name="Google Shape;311;gb329b45926_0_16"/>
          <p:cNvSpPr txBox="1"/>
          <p:nvPr/>
        </p:nvSpPr>
        <p:spPr>
          <a:xfrm>
            <a:off x="224525" y="2123050"/>
            <a:ext cx="3962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PROGETTO EQUIPONIAMO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b329b45926_0_16"/>
          <p:cNvSpPr txBox="1"/>
          <p:nvPr/>
        </p:nvSpPr>
        <p:spPr>
          <a:xfrm>
            <a:off x="5094738" y="2123050"/>
            <a:ext cx="37149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FESTA DELLO SPORT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b329b45926_0_16"/>
          <p:cNvSpPr txBox="1"/>
          <p:nvPr/>
        </p:nvSpPr>
        <p:spPr>
          <a:xfrm>
            <a:off x="4785225" y="4331975"/>
            <a:ext cx="41433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VISITA ALLA BIBLIOTECA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b329b45926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250" y="2631050"/>
            <a:ext cx="2814950" cy="17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b329b45926_0_16"/>
          <p:cNvSpPr txBox="1"/>
          <p:nvPr/>
        </p:nvSpPr>
        <p:spPr>
          <a:xfrm>
            <a:off x="334625" y="4419850"/>
            <a:ext cx="34086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FESTA DELL’ALBERO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b329b45926_0_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363" y="4736950"/>
            <a:ext cx="7373864" cy="19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b329b45926_0_16"/>
          <p:cNvSpPr txBox="1"/>
          <p:nvPr/>
        </p:nvSpPr>
        <p:spPr>
          <a:xfrm>
            <a:off x="673800" y="6455600"/>
            <a:ext cx="34086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MINI PALIO PER BAMBINI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b2e04c073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"/>
          <p:cNvSpPr/>
          <p:nvPr/>
        </p:nvSpPr>
        <p:spPr>
          <a:xfrm>
            <a:off x="418950" y="211674"/>
            <a:ext cx="81471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CHI PUÒ ISCRIVERSI </a:t>
            </a:r>
            <a:r>
              <a:rPr b="0" i="0" lang="en-US" sz="4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?</a:t>
            </a:r>
            <a:endParaRPr/>
          </a:p>
        </p:txBody>
      </p:sp>
      <p:sp>
        <p:nvSpPr>
          <p:cNvPr id="328" name="Google Shape;328;p3"/>
          <p:cNvSpPr/>
          <p:nvPr/>
        </p:nvSpPr>
        <p:spPr>
          <a:xfrm>
            <a:off x="244500" y="1227900"/>
            <a:ext cx="8655000" cy="5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Tutti i bambini residenti nei comuni di MORTARA, OLEVANO e NICORVO nati da gennaio a dicembre 2018, come anticipatari</a:t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 nati dal 1° gennaio al 30 aprile 2019.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Iscrizioni dal 7 al 25 gennaio 2021</a:t>
            </a:r>
            <a:endParaRPr b="1">
              <a:solidFill>
                <a:srgbClr val="FF0000"/>
              </a:solidFill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Al termine delle iscrizioni vengono predisposte quattro graduatorie distinte per età che tengono conto dei seguenti punteggi:</a:t>
            </a:r>
            <a:endParaRPr/>
          </a:p>
          <a:p>
            <a:pPr indent="-152400" lvl="0" marL="0" marR="0" rtl="0" algn="l">
              <a:spcBef>
                <a:spcPts val="600"/>
              </a:spcBef>
              <a:spcAft>
                <a:spcPts val="0"/>
              </a:spcAft>
              <a:buClr>
                <a:srgbClr val="0BD0D9"/>
              </a:buClr>
              <a:buSzPts val="2400"/>
              <a:buFont typeface="Trebuchet MS"/>
              <a:buChar char="-"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Alunni diversamente abili  </a:t>
            </a:r>
            <a:r>
              <a:rPr b="1" i="0" lang="en-US" sz="30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10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PUNTI</a:t>
            </a:r>
            <a:endParaRPr/>
          </a:p>
          <a:p>
            <a:pPr indent="-152400" lvl="0" marL="0" marR="0" rtl="0" algn="l">
              <a:spcBef>
                <a:spcPts val="600"/>
              </a:spcBef>
              <a:spcAft>
                <a:spcPts val="0"/>
              </a:spcAft>
              <a:buClr>
                <a:srgbClr val="0BD0D9"/>
              </a:buClr>
              <a:buSzPts val="2400"/>
              <a:buFont typeface="Trebuchet MS"/>
              <a:buChar char="-"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Alunni già in graduatoria non rinunciatari e non assorbiti</a:t>
            </a: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0" i="0" lang="en-US" sz="26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0" lang="en-US" sz="26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8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PUNTI</a:t>
            </a:r>
            <a:endParaRPr/>
          </a:p>
          <a:p>
            <a:pPr indent="-152400" lvl="0" marL="0" marR="0" rtl="0" algn="l">
              <a:spcBef>
                <a:spcPts val="600"/>
              </a:spcBef>
              <a:spcAft>
                <a:spcPts val="0"/>
              </a:spcAft>
              <a:buClr>
                <a:srgbClr val="0BD0D9"/>
              </a:buClr>
              <a:buSzPts val="2400"/>
              <a:buFont typeface="Trebuchet MS"/>
              <a:buChar char="-"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Alunni provenienti da Asili Nido Comunali </a:t>
            </a:r>
            <a:r>
              <a:rPr b="1" i="0" lang="en-US" sz="27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7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PUNTI</a:t>
            </a:r>
            <a:endParaRPr/>
          </a:p>
          <a:p>
            <a:pPr indent="-152400" lvl="0" marL="0" marR="0" rtl="0" algn="l">
              <a:spcBef>
                <a:spcPts val="600"/>
              </a:spcBef>
              <a:spcAft>
                <a:spcPts val="0"/>
              </a:spcAft>
              <a:buClr>
                <a:srgbClr val="0BD0D9"/>
              </a:buClr>
              <a:buSzPts val="2400"/>
              <a:buFont typeface="Trebuchet MS"/>
              <a:buChar char="-"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Frequenza solo al mattino 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0" lang="en-US" sz="3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-</a:t>
            </a:r>
            <a:r>
              <a:rPr b="1" lang="en-US" sz="3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5 PUNTI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"/>
          <p:cNvSpPr/>
          <p:nvPr/>
        </p:nvSpPr>
        <p:spPr>
          <a:xfrm>
            <a:off x="430212" y="476250"/>
            <a:ext cx="8291513" cy="6173099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Schoolbell"/>
                <a:ea typeface="Schoolbell"/>
                <a:cs typeface="Schoolbell"/>
                <a:sym typeface="Schoolbell"/>
              </a:rPr>
              <a:t>-</a:t>
            </a: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L’iscrizione si intende confermata con la ricevuta del pagamento, una tantum, di un contributo di 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10 euro </a:t>
            </a: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non rimborsabili. Certificato vaccinale, fotocopia del tesserino sanitario del bambino e del documento d’identità del genitore che iscrive.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- Dopo 15 giorni lavorativi di assenza non giustificata l’alunno   verrà depennato.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- L’assenza per 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motivi di famiglia  </a:t>
            </a: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per periodi superiori ai 15 giorni non è ritenuta giustificata</a:t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- L’iscrizione decade se la frequenza non raggiunge i 30 giorni di frequenza da settembre  al 31 gennaio. </a:t>
            </a:r>
            <a:endParaRPr b="0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per 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APPUNTAMENTO con la </a:t>
            </a:r>
            <a:r>
              <a:rPr b="1"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SEGRETERIA</a:t>
            </a:r>
            <a:r>
              <a:rPr b="1" i="0" lang="en-US" sz="24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0384/98158</a:t>
            </a:r>
            <a:endParaRPr b="1" i="0" sz="24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"/>
          <p:cNvSpPr/>
          <p:nvPr/>
        </p:nvSpPr>
        <p:spPr>
          <a:xfrm>
            <a:off x="2261300" y="135625"/>
            <a:ext cx="49113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SCUOLA   DELL’INFANZIA</a:t>
            </a:r>
            <a:endParaRPr sz="17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39" name="Google Shape;339;p6" title="Open_day_Infanzi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800" y="764425"/>
            <a:ext cx="7852400" cy="58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8125" y="4384675"/>
            <a:ext cx="2376488" cy="24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/>
          <p:nvPr/>
        </p:nvSpPr>
        <p:spPr>
          <a:xfrm>
            <a:off x="285750" y="625872"/>
            <a:ext cx="83740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LA GIORNATA SCOLASTICA</a:t>
            </a: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285750" y="1772816"/>
            <a:ext cx="7558088" cy="4123307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spAutoFit/>
          </a:bodyPr>
          <a:lstStyle/>
          <a:p>
            <a:pPr indent="-419805" lvl="0" marL="41980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7.30  8,30 pre scuola comunale</a:t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8,30  9,15 ingresso e accoglienza</a:t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9,15  11,00 attività  varie, gioco e preparazione per il pranzo</a:t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11.30 pranzo e gioco libero   </a:t>
            </a:r>
            <a:endParaRPr/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13,30  15,30 attività per i bimbi soprattutto alti </a:t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15,30  merenda</a:t>
            </a:r>
            <a:endParaRPr/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15,45  16,30 uscita  </a:t>
            </a:r>
            <a:endParaRPr/>
          </a:p>
          <a:p>
            <a:pPr indent="-419805" lvl="0" marL="41980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Trebuchet MS"/>
              <a:buChar char=""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16,30  18,00 post scuola comunale</a:t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a6c0cacbb_0_5"/>
          <p:cNvSpPr/>
          <p:nvPr/>
        </p:nvSpPr>
        <p:spPr>
          <a:xfrm>
            <a:off x="2718575" y="854375"/>
            <a:ext cx="4544100" cy="1618500"/>
          </a:xfrm>
          <a:prstGeom prst="wedgeEllipseCallout">
            <a:avLst>
              <a:gd fmla="val -19104" name="adj1"/>
              <a:gd fmla="val 65551" name="adj2"/>
            </a:avLst>
          </a:prstGeom>
          <a:solidFill>
            <a:srgbClr val="FFFFFF"/>
          </a:solidFill>
          <a:ln cap="sq" cmpd="sng" w="25550">
            <a:solidFill>
              <a:srgbClr val="A5C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aa6c0cacbb_0_5"/>
          <p:cNvSpPr/>
          <p:nvPr/>
        </p:nvSpPr>
        <p:spPr>
          <a:xfrm>
            <a:off x="2578475" y="1214362"/>
            <a:ext cx="4824300" cy="10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775" lIns="46775" spcFirstLastPara="1" rIns="46775" wrap="square" tIns="46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… VI ASPETTIAMO NELLA NOSTRA SCUOLA!!!</a:t>
            </a:r>
            <a:endParaRPr sz="1200"/>
          </a:p>
        </p:txBody>
      </p:sp>
      <p:pic>
        <p:nvPicPr>
          <p:cNvPr id="346" name="Google Shape;346;gaa6c0cacbb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/>
          <p:nvPr/>
        </p:nvSpPr>
        <p:spPr>
          <a:xfrm>
            <a:off x="1685100" y="1798950"/>
            <a:ext cx="7458900" cy="46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LA COMUNICAZIONE TRA I BAMBINI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IL PENSIERO LOGICO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LA CURIOSITA’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               </a:t>
            </a: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LA VOGLIA DI NUOVE SCOPERTE.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QUESTO PERCHE’ L’ESPERIENZA “VISSUTA”,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PRIMA DI QUELLA “SENTITA”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E’ IL FONDAMENTO PER LA CONOSCENZA.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0" name="Google Shape;110;p8"/>
          <p:cNvSpPr/>
          <p:nvPr/>
        </p:nvSpPr>
        <p:spPr>
          <a:xfrm>
            <a:off x="554750" y="354325"/>
            <a:ext cx="8286600" cy="13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LA NOSTRA SCUOLA SI BASA SU UNA DIDATTICA UTILE A COSTRUIRE PERCORSI CHE MIRANO A                          FAVORIRE:</a:t>
            </a:r>
            <a:endParaRPr/>
          </a:p>
        </p:txBody>
      </p:sp>
      <p:pic>
        <p:nvPicPr>
          <p:cNvPr id="111" name="Google Shape;11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25" y="2205038"/>
            <a:ext cx="321945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a1aecdc84_3_4"/>
          <p:cNvSpPr/>
          <p:nvPr/>
        </p:nvSpPr>
        <p:spPr>
          <a:xfrm>
            <a:off x="125412" y="1628775"/>
            <a:ext cx="885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2D2D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aa1aecdc84_3_4"/>
          <p:cNvSpPr/>
          <p:nvPr/>
        </p:nvSpPr>
        <p:spPr>
          <a:xfrm>
            <a:off x="44398" y="614075"/>
            <a:ext cx="901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“</a:t>
            </a:r>
            <a:r>
              <a:rPr b="1" i="0" lang="en-US" sz="26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MAGICA FANTASCUOLA’’ </a:t>
            </a:r>
            <a:r>
              <a:rPr b="1" i="0" lang="en-US" sz="2600" u="none" cap="none" strike="noStrike">
                <a:solidFill>
                  <a:srgbClr val="2D2DB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8" name="Google Shape;118;gaa1aecdc84_3_4"/>
          <p:cNvSpPr txBox="1"/>
          <p:nvPr/>
        </p:nvSpPr>
        <p:spPr>
          <a:xfrm>
            <a:off x="125400" y="1785950"/>
            <a:ext cx="4446600" cy="4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 Attraverso la didattica  laboratoriale, grazie a dei “maestri particolari”, come solo i personaggi fantastici sanno fare, i bambini saranno guidati verso molte scoperte. </a:t>
            </a:r>
            <a:endParaRPr sz="22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La progettazione di quest’anno scolastico si ispira ai cento linguaggi dei bambini e alle intelligenze multiple di Gardner, sia per la centralità del singolo bambino sia per il concetto della “diversità” come risorsa, in una scuola </a:t>
            </a:r>
            <a:r>
              <a:rPr lang="en-US" sz="24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0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" name="Google Shape;119;gaa1aecdc84_3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175" y="1785950"/>
            <a:ext cx="4577654" cy="343322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120" name="Google Shape;120;gaa1aecdc84_3_4"/>
          <p:cNvSpPr txBox="1"/>
          <p:nvPr/>
        </p:nvSpPr>
        <p:spPr>
          <a:xfrm>
            <a:off x="125400" y="1017325"/>
            <a:ext cx="88566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Una  “fantascuola”, con il suo giardino magico, quest’anno fa da sfondo integratore al nostro percorso didattico/formativo.</a:t>
            </a:r>
            <a:endParaRPr/>
          </a:p>
        </p:txBody>
      </p:sp>
      <p:sp>
        <p:nvSpPr>
          <p:cNvPr id="121" name="Google Shape;121;gaa1aecdc84_3_4"/>
          <p:cNvSpPr txBox="1"/>
          <p:nvPr/>
        </p:nvSpPr>
        <p:spPr>
          <a:xfrm>
            <a:off x="4057950" y="6095200"/>
            <a:ext cx="48342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che accoglie, include e potenzia.</a:t>
            </a:r>
            <a:endParaRPr/>
          </a:p>
        </p:txBody>
      </p:sp>
      <p:sp>
        <p:nvSpPr>
          <p:cNvPr id="122" name="Google Shape;122;gaa1aecdc84_3_4"/>
          <p:cNvSpPr txBox="1"/>
          <p:nvPr/>
        </p:nvSpPr>
        <p:spPr>
          <a:xfrm>
            <a:off x="641500" y="-164725"/>
            <a:ext cx="74889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tantia"/>
              <a:buNone/>
            </a:pPr>
            <a:r>
              <a:rPr b="0" i="0" lang="en-US" sz="4900" u="none" cap="none" strike="noStrik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100</a:t>
            </a:r>
            <a:r>
              <a:rPr b="0" i="0" lang="en-US" sz="3300" u="none" cap="none" strike="noStrik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 MODI DI ESSERE BAMBINI</a:t>
            </a:r>
            <a:endParaRPr sz="3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251550" y="403200"/>
            <a:ext cx="8640900" cy="1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‘‘ASCOLTO</a:t>
            </a:r>
            <a:r>
              <a:rPr b="1" lang="en-US" sz="31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’’ </a:t>
            </a:r>
            <a:endParaRPr sz="100"/>
          </a:p>
          <a:p>
            <a:pPr indent="0" lvl="0" marL="0" marR="0" rtl="0" algn="ctr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CON IL GUFO LAMPADINA</a:t>
            </a:r>
            <a:endParaRPr b="1" sz="31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ctr">
              <a:lnSpc>
                <a:spcPct val="6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FF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marR="0" rtl="0" algn="r">
              <a:lnSpc>
                <a:spcPct val="6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-US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28" name="Google Shape;128;p10"/>
          <p:cNvSpPr txBox="1"/>
          <p:nvPr/>
        </p:nvSpPr>
        <p:spPr>
          <a:xfrm>
            <a:off x="397950" y="1496200"/>
            <a:ext cx="3875100" cy="26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Con l’ascolto e la comprensione di storie significative, rielaborazioni verbali e grafiche</a:t>
            </a:r>
            <a:endParaRPr sz="32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29" name="Google Shape;12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550" y="321225"/>
            <a:ext cx="1663100" cy="17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0"/>
          <p:cNvSpPr txBox="1"/>
          <p:nvPr/>
        </p:nvSpPr>
        <p:spPr>
          <a:xfrm>
            <a:off x="284750" y="135625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7375" y="2106775"/>
            <a:ext cx="3638625" cy="272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17" y="4118800"/>
            <a:ext cx="3389159" cy="254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1826" y="4904425"/>
            <a:ext cx="2955035" cy="17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/>
          <p:nvPr/>
        </p:nvSpPr>
        <p:spPr>
          <a:xfrm>
            <a:off x="-323025" y="569967"/>
            <a:ext cx="7993200" cy="121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1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‘‘AUTONOMIA E SICUREZZA’’</a:t>
            </a:r>
            <a:endParaRPr b="1" sz="31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CON IL GATTO SOFFICINO</a:t>
            </a:r>
            <a:endParaRPr b="1" sz="31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252100" y="2035275"/>
            <a:ext cx="4899300" cy="28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La conquista dell’autonomia, </a:t>
            </a:r>
            <a:endParaRPr sz="30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della conoscenza di sé come individuo che fa parte di una comunità di cittadini, 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la conoscenza della sicurezza personale e degli ambienti.</a:t>
            </a:r>
            <a:endParaRPr sz="30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0" name="Google Shape;1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13380" y="350598"/>
            <a:ext cx="3086135" cy="186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1"/>
          <p:cNvSpPr txBox="1"/>
          <p:nvPr/>
        </p:nvSpPr>
        <p:spPr>
          <a:xfrm>
            <a:off x="284750" y="135625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063475"/>
            <a:ext cx="2595910" cy="16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825" y="2385150"/>
            <a:ext cx="3225975" cy="429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0737" y="5032200"/>
            <a:ext cx="2210640" cy="17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/>
          <p:nvPr/>
        </p:nvSpPr>
        <p:spPr>
          <a:xfrm>
            <a:off x="-524076" y="449787"/>
            <a:ext cx="91440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‘‘</a:t>
            </a:r>
            <a:r>
              <a:rPr b="1"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CREATIVIT</a:t>
            </a:r>
            <a:r>
              <a:rPr b="1"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À</a:t>
            </a:r>
            <a:r>
              <a:rPr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’’</a:t>
            </a:r>
            <a:endParaRPr b="1" sz="3100">
              <a:solidFill>
                <a:srgbClr val="2D2DB9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COL CAMALEONTE PENNELLONE</a:t>
            </a:r>
            <a:endParaRPr b="1" sz="3100">
              <a:solidFill>
                <a:srgbClr val="2D2DB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0" name="Google Shape;150;p12"/>
          <p:cNvSpPr/>
          <p:nvPr/>
        </p:nvSpPr>
        <p:spPr>
          <a:xfrm>
            <a:off x="4140200" y="1773237"/>
            <a:ext cx="5003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2D2D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2"/>
          <p:cNvSpPr txBox="1"/>
          <p:nvPr/>
        </p:nvSpPr>
        <p:spPr>
          <a:xfrm>
            <a:off x="507975" y="1623300"/>
            <a:ext cx="43635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Scopriamo il piacere della creatività presente nelle attività pittoriche attraverso realizzazioni di addobbi e lavori manuali</a:t>
            </a:r>
            <a:endParaRPr sz="300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2" name="Google Shape;152;p12"/>
          <p:cNvSpPr txBox="1"/>
          <p:nvPr/>
        </p:nvSpPr>
        <p:spPr>
          <a:xfrm>
            <a:off x="284750" y="0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550" y="1830875"/>
            <a:ext cx="3081074" cy="259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775" y="4486175"/>
            <a:ext cx="3017626" cy="226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9000" y="4537900"/>
            <a:ext cx="2948676" cy="22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855452" y="195500"/>
            <a:ext cx="1944162" cy="157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>
            <a:off x="569250" y="646650"/>
            <a:ext cx="59445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“</a:t>
            </a:r>
            <a:r>
              <a:rPr b="1" lang="en-US" sz="27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POTENZIAMENTO DI ITALIANO”</a:t>
            </a:r>
            <a:r>
              <a:rPr b="1" lang="en-US" sz="2700">
                <a:solidFill>
                  <a:srgbClr val="2D2DB9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lang="en-US" sz="27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b="1" sz="27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COL PAPPAGALLO LINGUALESTA IMPARO IN FRETTA</a:t>
            </a:r>
            <a:endParaRPr b="1" sz="2700">
              <a:solidFill>
                <a:srgbClr val="2D2DB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2" name="Google Shape;162;p13"/>
          <p:cNvSpPr/>
          <p:nvPr/>
        </p:nvSpPr>
        <p:spPr>
          <a:xfrm>
            <a:off x="395287" y="1484312"/>
            <a:ext cx="38893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2D2D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3"/>
          <p:cNvSpPr txBox="1"/>
          <p:nvPr/>
        </p:nvSpPr>
        <p:spPr>
          <a:xfrm>
            <a:off x="395275" y="2060825"/>
            <a:ext cx="38895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E4E79"/>
                </a:solidFill>
                <a:latin typeface="Candara"/>
                <a:ea typeface="Candara"/>
                <a:cs typeface="Candara"/>
                <a:sym typeface="Candara"/>
              </a:rPr>
              <a:t>Giochi linguistici per sviluppare il lessico fondamentale per la gestione di semplici comunicazioni orali</a:t>
            </a:r>
            <a:endParaRPr sz="1200"/>
          </a:p>
        </p:txBody>
      </p:sp>
      <p:sp>
        <p:nvSpPr>
          <p:cNvPr id="164" name="Google Shape;164;p13"/>
          <p:cNvSpPr txBox="1"/>
          <p:nvPr/>
        </p:nvSpPr>
        <p:spPr>
          <a:xfrm>
            <a:off x="284750" y="60750"/>
            <a:ext cx="28152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endParaRPr sz="3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464" y="144431"/>
            <a:ext cx="1823815" cy="240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775" y="2910575"/>
            <a:ext cx="424815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050" y="4615325"/>
            <a:ext cx="2725225" cy="21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Rizia Rosolen</dc:creator>
</cp:coreProperties>
</file>