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2D24D6-3CFB-4805-99D8-85D3366EF595}">
  <a:tblStyle styleId="{BC2D24D6-3CFB-4805-99D8-85D3366EF59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575D8BF5-BD54-41A0-9474-79B0F5A7AFF9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6474A94-402D-492B-B116-F90A435C8F43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0F4"/>
          </a:solidFill>
        </a:fill>
      </a:tcStyle>
    </a:wholeTbl>
    <a:band1H>
      <a:tcTxStyle b="off" i="off"/>
      <a:tcStyle>
        <a:fill>
          <a:solidFill>
            <a:srgbClr val="CCDFE8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CDFE8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659c2090f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g1659c2090fe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659c2090f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659c2090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659c2090f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ADC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7.png"/><Relationship Id="rId6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12.jpg"/><Relationship Id="rId5" Type="http://schemas.openxmlformats.org/officeDocument/2006/relationships/image" Target="../media/image30.png"/><Relationship Id="rId6" Type="http://schemas.openxmlformats.org/officeDocument/2006/relationships/image" Target="../media/image34.png"/><Relationship Id="rId7" Type="http://schemas.openxmlformats.org/officeDocument/2006/relationships/image" Target="../media/image26.png"/><Relationship Id="rId8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2.jpg"/><Relationship Id="rId5" Type="http://schemas.openxmlformats.org/officeDocument/2006/relationships/image" Target="../media/image4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g"/><Relationship Id="rId4" Type="http://schemas.openxmlformats.org/officeDocument/2006/relationships/image" Target="../media/image37.jpg"/><Relationship Id="rId5" Type="http://schemas.openxmlformats.org/officeDocument/2006/relationships/image" Target="../media/image7.png"/><Relationship Id="rId6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jpg"/><Relationship Id="rId4" Type="http://schemas.openxmlformats.org/officeDocument/2006/relationships/image" Target="../media/image39.jpg"/><Relationship Id="rId5" Type="http://schemas.openxmlformats.org/officeDocument/2006/relationships/image" Target="../media/image42.jpg"/><Relationship Id="rId6" Type="http://schemas.openxmlformats.org/officeDocument/2006/relationships/image" Target="../media/image48.jpg"/><Relationship Id="rId7" Type="http://schemas.openxmlformats.org/officeDocument/2006/relationships/image" Target="../media/image7.png"/><Relationship Id="rId8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12.jpg"/><Relationship Id="rId5" Type="http://schemas.openxmlformats.org/officeDocument/2006/relationships/image" Target="../media/image5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47.jpg"/><Relationship Id="rId10" Type="http://schemas.openxmlformats.org/officeDocument/2006/relationships/image" Target="../media/image12.jpg"/><Relationship Id="rId9" Type="http://schemas.openxmlformats.org/officeDocument/2006/relationships/image" Target="../media/image38.png"/><Relationship Id="rId5" Type="http://schemas.openxmlformats.org/officeDocument/2006/relationships/hyperlink" Target="https://www.google.com/imgres?imgurl=https%3A%2F%2Fmedia.spaggiari.eu%2Fbianco%2Fwww%2Fimg%2Fcover_brochure_cvv_per_slide.png&amp;imgrefurl=https%3A%2F%2Fweb.spaggiari.eu%2Fwww%2Fapp%2Fdefault%2Findex.php%3Fp%3Dcvv%26s%3Dcvv&amp;docid=ZkIbyjnmGgFfbM&amp;tbnid=G22ACzO79mlftM%3A&amp;vet=10ahUKEwiXgPWVvKHlAhVJZlAKHdt_DOMQMwhQKAEwAQ..i&amp;w=976&amp;h=550&amp;bih=502&amp;biw=1093&amp;q=spaggiari%20classe%20viva&amp;ved=0ahUKEwiXgPWVvKHlAhVJZlAKHdt_DOMQMwhQKAEwAQ&amp;iact=mrc&amp;uact=8" TargetMode="External"/><Relationship Id="rId6" Type="http://schemas.openxmlformats.org/officeDocument/2006/relationships/hyperlink" Target="https://www.google.com/imgres?imgurl=https%3A%2F%2Fwww.pacioli.edu.it%2Fpvw%2Fapp%2FCRII0009%2Fpvw_img.php%3Fsede_codice%3DCRII0009%26doc%3D1909107&amp;imgrefurl=https%3A%2F%2Fwww.pacioli.edu.it%2Fpvw%2Fapp%2FCRII0009%2Fpvw_sito.php%3Fsede_codice%3DCRII0009%26page%3D1902135&amp;docid=_kdFRF4GIzTHMM&amp;tbnid=2SgBCoB-LYh01M%3A&amp;vet=10ahUKEwiXgPWVvKHlAhVJZlAKHdt_DOMQMwhUKAUwBQ..i&amp;w=1024&amp;h=405&amp;bih=502&amp;biw=1093&amp;q=spaggiari%20classe%20viva&amp;ved=0ahUKEwiXgPWVvKHlAhVJZlAKHdt_DOMQMwhUKAUwBQ&amp;iact=mrc&amp;uact=8" TargetMode="External"/><Relationship Id="rId7" Type="http://schemas.openxmlformats.org/officeDocument/2006/relationships/hyperlink" Target="https://www.google.com/imgres?imgurl=https%3A%2F%2Fmedia.spaggiari.eu%2Frosso%2Fsdf%2Fimg%2Fprodotti%2Fcvv%2Fclasseviva_29.png&amp;imgrefurl=https%3A%2F%2Fweb.spaggiari.eu%2Fsdf%2Fapp%2Fdefault%2Fcvv.php%3Fvista%3Dscheda_funzioni&amp;docid=ThA5x07mmeGh0M&amp;tbnid=5IyO6ccae5PX7M%3A&amp;vet=10ahUKEwiXgPWVvKHlAhVJZlAKHdt_DOMQMwhZKAowCg..i&amp;w=484&amp;h=342&amp;bih=502&amp;biw=1093&amp;q=spaggiari%20classe%20viva&amp;ved=0ahUKEwiXgPWVvKHlAhVJZlAKHdt_DOMQMwhZKAowCg&amp;iact=mrc&amp;uact=8" TargetMode="External"/><Relationship Id="rId8" Type="http://schemas.openxmlformats.org/officeDocument/2006/relationships/image" Target="../media/image4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itiscardanopv.edu.it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2.jpg"/><Relationship Id="rId6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12.jpg"/><Relationship Id="rId10" Type="http://schemas.openxmlformats.org/officeDocument/2006/relationships/hyperlink" Target="https://www.itiscardanopv.edu.it" TargetMode="External"/><Relationship Id="rId9" Type="http://schemas.openxmlformats.org/officeDocument/2006/relationships/image" Target="../media/image52.jpg"/><Relationship Id="rId5" Type="http://schemas.openxmlformats.org/officeDocument/2006/relationships/image" Target="../media/image51.png"/><Relationship Id="rId6" Type="http://schemas.openxmlformats.org/officeDocument/2006/relationships/image" Target="../media/image43.png"/><Relationship Id="rId7" Type="http://schemas.openxmlformats.org/officeDocument/2006/relationships/image" Target="../media/image41.png"/><Relationship Id="rId8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5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2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jpg"/><Relationship Id="rId5" Type="http://schemas.openxmlformats.org/officeDocument/2006/relationships/image" Target="../media/image14.jpg"/><Relationship Id="rId6" Type="http://schemas.openxmlformats.org/officeDocument/2006/relationships/image" Target="../media/image7.png"/><Relationship Id="rId7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7.png"/><Relationship Id="rId5" Type="http://schemas.openxmlformats.org/officeDocument/2006/relationships/image" Target="../media/image12.jpg"/><Relationship Id="rId6" Type="http://schemas.openxmlformats.org/officeDocument/2006/relationships/image" Target="../media/image2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46.jpg"/><Relationship Id="rId5" Type="http://schemas.openxmlformats.org/officeDocument/2006/relationships/image" Target="../media/image24.jpg"/><Relationship Id="rId6" Type="http://schemas.openxmlformats.org/officeDocument/2006/relationships/image" Target="../media/image7.png"/><Relationship Id="rId7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jp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2.jp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0191016_113834.jpg" id="85" name="Google Shape;85;p12"/>
          <p:cNvPicPr preferRelativeResize="0"/>
          <p:nvPr/>
        </p:nvPicPr>
        <p:blipFill rotWithShape="1">
          <a:blip r:embed="rId3">
            <a:alphaModFix/>
          </a:blip>
          <a:srcRect b="-3" l="8366" r="-3" t="0"/>
          <a:stretch/>
        </p:blipFill>
        <p:spPr>
          <a:xfrm>
            <a:off x="3662268" y="32567"/>
            <a:ext cx="5481732" cy="3364982"/>
          </a:xfrm>
          <a:custGeom>
            <a:rect b="b" l="l" r="r" t="t"/>
            <a:pathLst>
              <a:path extrusionOk="0" h="3364992" w="7308975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20191016_111556.jpg" id="86" name="Google Shape;86;p12"/>
          <p:cNvPicPr preferRelativeResize="0"/>
          <p:nvPr/>
        </p:nvPicPr>
        <p:blipFill rotWithShape="1">
          <a:blip r:embed="rId4">
            <a:alphaModFix/>
          </a:blip>
          <a:srcRect b="3" l="1632" r="6737" t="0"/>
          <a:stretch/>
        </p:blipFill>
        <p:spPr>
          <a:xfrm>
            <a:off x="3662268" y="3493008"/>
            <a:ext cx="5481732" cy="3364992"/>
          </a:xfrm>
          <a:custGeom>
            <a:rect b="b" l="l" r="r" t="t"/>
            <a:pathLst>
              <a:path extrusionOk="0" h="3364992" w="7308975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7" name="Google Shape;87;p12"/>
          <p:cNvSpPr/>
          <p:nvPr/>
        </p:nvSpPr>
        <p:spPr>
          <a:xfrm>
            <a:off x="0" y="0"/>
            <a:ext cx="4572000" cy="6858000"/>
          </a:xfrm>
          <a:custGeom>
            <a:rect b="b" l="l" r="r" t="t"/>
            <a:pathLst>
              <a:path extrusionOk="0" h="6858000" w="6096001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ADCC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0" y="0"/>
            <a:ext cx="4565499" cy="6858000"/>
          </a:xfrm>
          <a:custGeom>
            <a:rect b="b" l="l" r="r" t="t"/>
            <a:pathLst>
              <a:path extrusionOk="0" h="6858000" w="6087332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/>
          <p:nvPr/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336042" y="2512611"/>
            <a:ext cx="3624602" cy="3664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1143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12"/>
          <p:cNvGrpSpPr/>
          <p:nvPr/>
        </p:nvGrpSpPr>
        <p:grpSpPr>
          <a:xfrm>
            <a:off x="336042" y="145774"/>
            <a:ext cx="1043608" cy="713942"/>
            <a:chOff x="7884368" y="116633"/>
            <a:chExt cx="1043608" cy="713942"/>
          </a:xfrm>
        </p:grpSpPr>
        <p:pic>
          <p:nvPicPr>
            <p:cNvPr id="94" name="Google Shape;94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2"/>
            <p:cNvSpPr txBox="1"/>
            <p:nvPr/>
          </p:nvSpPr>
          <p:spPr>
            <a:xfrm>
              <a:off x="7884368" y="476672"/>
              <a:ext cx="1043608" cy="353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Risultato immagine per bandiera europa" id="96" name="Google Shape;9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4940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2"/>
          <p:cNvSpPr txBox="1"/>
          <p:nvPr/>
        </p:nvSpPr>
        <p:spPr>
          <a:xfrm>
            <a:off x="-4547882" y="1877813"/>
            <a:ext cx="8353425" cy="3319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0" i="0" lang="it-IT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ITIS “G. CARDANO”</a:t>
            </a:r>
            <a:br>
              <a:rPr b="0" i="0" lang="it-IT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t-IT" sz="3200" u="none" cap="none" strike="noStrike">
                <a:latin typeface="Calibri"/>
                <a:ea typeface="Calibri"/>
                <a:cs typeface="Calibri"/>
                <a:sym typeface="Calibri"/>
              </a:rPr>
              <a:t>Istituto Tecnico &amp;</a:t>
            </a:r>
            <a:br>
              <a:rPr b="0" i="0" lang="it-IT" sz="3200" u="none" cap="none" strike="noStrike">
                <a:latin typeface="Calibri"/>
                <a:ea typeface="Calibri"/>
                <a:cs typeface="Calibri"/>
                <a:sym typeface="Calibri"/>
              </a:rPr>
            </a:br>
            <a:r>
              <a:rPr b="0" i="0" lang="it-IT" sz="3200" u="none" cap="none" strike="noStrike">
                <a:latin typeface="Calibri"/>
                <a:ea typeface="Calibri"/>
                <a:cs typeface="Calibri"/>
                <a:sym typeface="Calibri"/>
              </a:rPr>
              <a:t>Liceo Scientifico delle </a:t>
            </a:r>
            <a:br>
              <a:rPr b="0" i="0" lang="it-IT" sz="3200" u="none" cap="none" strike="noStrike">
                <a:latin typeface="Calibri"/>
                <a:ea typeface="Calibri"/>
                <a:cs typeface="Calibri"/>
                <a:sym typeface="Calibri"/>
              </a:rPr>
            </a:br>
            <a:r>
              <a:rPr b="0" i="0" lang="it-IT" sz="3200" u="none" cap="none" strike="noStrike">
                <a:latin typeface="Calibri"/>
                <a:ea typeface="Calibri"/>
                <a:cs typeface="Calibri"/>
                <a:sym typeface="Calibri"/>
              </a:rPr>
              <a:t>Scienze Applicate</a:t>
            </a:r>
            <a:r>
              <a:rPr b="0" i="0" lang="it-IT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it-IT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216024" y="5686488"/>
            <a:ext cx="73644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it-IT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Offerta didattica: </a:t>
            </a:r>
            <a:endParaRPr b="1" i="0" sz="2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it-IT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dal lunedì al venerdì</a:t>
            </a:r>
            <a:endParaRPr b="1" i="0" sz="2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744" y="1015520"/>
            <a:ext cx="5475600" cy="18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848" y="4581128"/>
            <a:ext cx="5475600" cy="18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84832" y="3652432"/>
            <a:ext cx="5475600" cy="18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96800" y="2788336"/>
            <a:ext cx="5475600" cy="18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 txBox="1"/>
          <p:nvPr/>
        </p:nvSpPr>
        <p:spPr>
          <a:xfrm>
            <a:off x="3200856" y="5092592"/>
            <a:ext cx="52565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80776" y="1852232"/>
            <a:ext cx="5474409" cy="186611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/>
          <p:nvPr/>
        </p:nvSpPr>
        <p:spPr>
          <a:xfrm>
            <a:off x="2216083" y="2140264"/>
            <a:ext cx="39753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CHIMICA, MATERIALI e BIOTECNOLOGIE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2768808" y="3004360"/>
            <a:ext cx="36544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ELETTROTECNICA ed ELETTRONICA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2699792" y="573325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LICEO SCIENTIFICO delle SCIENZE APPLICATE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1924475" y="4723300"/>
            <a:ext cx="568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MECCANICA MECCATRONICA ed ENERGIA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2480776" y="3940464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INFORMATICA e TELECOMUNICAZIONI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"/>
          <p:cNvSpPr txBox="1"/>
          <p:nvPr/>
        </p:nvSpPr>
        <p:spPr>
          <a:xfrm>
            <a:off x="1619672" y="404664"/>
            <a:ext cx="51845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1" lang="it-IT" sz="4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 Percorsi Formativi</a:t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21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225" name="Google Shape;225;p21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6" name="Google Shape;226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227" name="Google Shape;227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rgbClr val="2CA2BF">
                  <a:alpha val="81960"/>
                </a:srgbClr>
              </a:gs>
              <a:gs pos="25000">
                <a:srgbClr val="2DA2BF">
                  <a:alpha val="60000"/>
                </a:srgbClr>
              </a:gs>
              <a:gs pos="94000">
                <a:srgbClr val="343434"/>
              </a:gs>
              <a:gs pos="100000">
                <a:srgbClr val="343434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22"/>
          <p:cNvPicPr preferRelativeResize="0"/>
          <p:nvPr/>
        </p:nvPicPr>
        <p:blipFill rotWithShape="1">
          <a:blip r:embed="rId3">
            <a:alphaModFix/>
          </a:blip>
          <a:srcRect b="0" l="12500" r="1250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/>
          <p:nvPr/>
        </p:nvSpPr>
        <p:spPr>
          <a:xfrm>
            <a:off x="655410" y="-3970"/>
            <a:ext cx="7748362" cy="6874811"/>
          </a:xfrm>
          <a:custGeom>
            <a:rect b="b" l="l" r="r" t="t"/>
            <a:pathLst>
              <a:path extrusionOk="0" h="6858000" w="7837716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22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236" name="Google Shape;236;p22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magine che contiene testo&#10;&#10;Descrizione generata automaticamente" id="237" name="Google Shape;237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238" name="Google Shape;23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9" name="Google Shape;239;p22"/>
          <p:cNvGraphicFramePr/>
          <p:nvPr/>
        </p:nvGraphicFramePr>
        <p:xfrm>
          <a:off x="2360504" y="11720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{BC2D24D6-3CFB-4805-99D8-85D3366EF595}</a:tableStyleId>
              </a:tblPr>
              <a:tblGrid>
                <a:gridCol w="2792200"/>
                <a:gridCol w="737275"/>
                <a:gridCol w="808700"/>
              </a:tblGrid>
              <a:tr h="4190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1100" u="none" cap="none" strike="noStrike">
                          <a:solidFill>
                            <a:schemeClr val="dk1"/>
                          </a:solidFill>
                        </a:rPr>
                        <a:t>Orario settimanale BIENNIO ISTITUTO TECNICO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1100" u="none" cap="none" strike="noStrike">
                          <a:solidFill>
                            <a:schemeClr val="dk1"/>
                          </a:solidFill>
                        </a:rPr>
                        <a:t>settore Tecnologico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  <a:tc hMerge="1"/>
                <a:tc hMerge="1"/>
              </a:tr>
              <a:tr h="253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1100" u="none" cap="none" strike="noStrike">
                          <a:solidFill>
                            <a:schemeClr val="dk1"/>
                          </a:solidFill>
                        </a:rPr>
                        <a:t>Attività ed insegnamenti obbligatori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1100" u="none" cap="none" strike="noStrike">
                          <a:solidFill>
                            <a:schemeClr val="dk1"/>
                          </a:solidFill>
                        </a:rPr>
                        <a:t>Ore in 1</a:t>
                      </a:r>
                      <a:r>
                        <a:rPr b="1" baseline="30000" lang="it-IT" sz="11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1100" u="none" cap="none" strike="noStrike">
                          <a:solidFill>
                            <a:schemeClr val="dk1"/>
                          </a:solidFill>
                        </a:rPr>
                        <a:t>Ore in 2</a:t>
                      </a:r>
                      <a:r>
                        <a:rPr b="1" baseline="30000" lang="it-IT" sz="11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25" marB="31125" marR="62250" marL="62250" anchor="ctr" anchorCtr="1"/>
                </a:tc>
              </a:tr>
              <a:tr h="23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Lingua e letteratura italiana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</a:tr>
              <a:tr h="23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Lingua inglese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</a:tr>
              <a:tr h="23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Storia, Cittadinanza e Costituzione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</a:tr>
              <a:tr h="23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Geografia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</a:tr>
              <a:tr h="23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Matematica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</a:tr>
              <a:tr h="23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Diritto ed economia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</a:tr>
              <a:tr h="23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Scienze integrate: scienze della terra, biologia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</a:tr>
              <a:tr h="23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Fisica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3 (1)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3 (1)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</a:tr>
              <a:tr h="23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Chimica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3 (1)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3 (1)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</a:tr>
              <a:tr h="23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Tecnologia e rappresentazione grafica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3 (2)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</a:tr>
              <a:tr h="23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Tecnologie informatiche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3 (2)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</a:tr>
              <a:tr h="23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Scienze e tecnologie applicate (secondo l’indirizzo)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25" marB="31125" marR="62250" marL="62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</a:tr>
              <a:tr h="23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Scienze motorie e sportive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</a:tr>
              <a:tr h="23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Religione cattolica o attività alternative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</a:tr>
              <a:tr h="377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                                                                            Ore totali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1100" u="none" cap="none" strike="noStrike">
                          <a:solidFill>
                            <a:schemeClr val="dk1"/>
                          </a:solidFill>
                        </a:rPr>
                        <a:t>32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1100" u="none" cap="none" strike="noStrike">
                          <a:solidFill>
                            <a:schemeClr val="dk1"/>
                          </a:solidFill>
                        </a:rPr>
                        <a:t>33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25" marB="31125" marR="62250" marL="62250" anchor="ctr" anchorCtr="1"/>
                </a:tc>
              </a:tr>
              <a:tr h="2116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200"/>
                        <a:buFont typeface="Times New Roman"/>
                        <a:buNone/>
                      </a:pPr>
                      <a:r>
                        <a:rPr b="0" lang="it-IT" sz="800" u="none" cap="none" strike="noStrike">
                          <a:solidFill>
                            <a:schemeClr val="dk1"/>
                          </a:solidFill>
                        </a:rPr>
                        <a:t>(   ) fra parentesi le ore con la </a:t>
                      </a:r>
                      <a:r>
                        <a:rPr lang="it-IT" sz="800" u="none" cap="none" strike="noStrike">
                          <a:solidFill>
                            <a:schemeClr val="dk1"/>
                          </a:solidFill>
                        </a:rPr>
                        <a:t>compresenza</a:t>
                      </a:r>
                      <a:r>
                        <a:rPr b="0" lang="it-IT" sz="800" u="none" cap="none" strike="noStrike">
                          <a:solidFill>
                            <a:schemeClr val="dk1"/>
                          </a:solidFill>
                        </a:rPr>
                        <a:t> dell’insegnante di laboratorio</a:t>
                      </a:r>
                      <a:endParaRPr b="1" i="0" sz="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25" marB="31125" marR="62250" marL="62250" anchor="ctr" anchorCtr="1"/>
                </a:tc>
                <a:tc hMerge="1"/>
                <a:tc hMerge="1"/>
              </a:tr>
            </a:tbl>
          </a:graphicData>
        </a:graphic>
      </p:graphicFrame>
      <p:graphicFrame>
        <p:nvGraphicFramePr>
          <p:cNvPr id="240" name="Google Shape;240;p22"/>
          <p:cNvGraphicFramePr/>
          <p:nvPr/>
        </p:nvGraphicFramePr>
        <p:xfrm>
          <a:off x="10951029" y="17308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{575D8BF5-BD54-41A0-9474-79B0F5A7AFF9}</a:tableStyleId>
              </a:tblPr>
              <a:tblGrid>
                <a:gridCol w="208275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rgbClr val="2CA2BF">
                  <a:alpha val="81960"/>
                </a:srgbClr>
              </a:gs>
              <a:gs pos="25000">
                <a:srgbClr val="2DA2BF">
                  <a:alpha val="60000"/>
                </a:srgbClr>
              </a:gs>
              <a:gs pos="94000">
                <a:srgbClr val="343434"/>
              </a:gs>
              <a:gs pos="100000">
                <a:srgbClr val="343434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3"/>
          <p:cNvPicPr preferRelativeResize="0"/>
          <p:nvPr/>
        </p:nvPicPr>
        <p:blipFill rotWithShape="1">
          <a:blip r:embed="rId3">
            <a:alphaModFix/>
          </a:blip>
          <a:srcRect b="0" l="12500" r="1250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/>
          <p:nvPr/>
        </p:nvSpPr>
        <p:spPr>
          <a:xfrm>
            <a:off x="655410" y="-3970"/>
            <a:ext cx="7748362" cy="6874811"/>
          </a:xfrm>
          <a:custGeom>
            <a:rect b="b" l="l" r="r" t="t"/>
            <a:pathLst>
              <a:path extrusionOk="0" h="6858000" w="7837716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23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249" name="Google Shape;249;p23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0" name="Google Shape;250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251" name="Google Shape;25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2" name="Google Shape;252;p23"/>
          <p:cNvGraphicFramePr/>
          <p:nvPr/>
        </p:nvGraphicFramePr>
        <p:xfrm>
          <a:off x="1889689" y="11720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{BC2D24D6-3CFB-4805-99D8-85D3366EF595}</a:tableStyleId>
              </a:tblPr>
              <a:tblGrid>
                <a:gridCol w="3133075"/>
                <a:gridCol w="696250"/>
                <a:gridCol w="696250"/>
                <a:gridCol w="754250"/>
              </a:tblGrid>
              <a:tr h="5175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1200" u="none" cap="none" strike="noStrike">
                          <a:solidFill>
                            <a:schemeClr val="dk1"/>
                          </a:solidFill>
                        </a:rPr>
                        <a:t>Orario settimanale secondo BIENNIO e quinto anno</a:t>
                      </a:r>
                      <a:br>
                        <a:rPr b="1" lang="it-IT" sz="1200" u="none" cap="none" strike="noStrike">
                          <a:solidFill>
                            <a:schemeClr val="dk1"/>
                          </a:solidFill>
                        </a:rPr>
                      </a:br>
                      <a:r>
                        <a:rPr b="1" lang="it-IT" sz="1400" u="none" cap="none" strike="noStrike">
                          <a:solidFill>
                            <a:schemeClr val="dk1"/>
                          </a:solidFill>
                        </a:rPr>
                        <a:t>Chimica, Materiali e Biotecnologie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b" anchorCtr="1"/>
                </a:tc>
                <a:tc hMerge="1"/>
                <a:tc hMerge="1"/>
                <a:tc hMerge="1"/>
              </a:tr>
              <a:tr h="285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Attività ed insegnamenti obbligatori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2° biennio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5° anno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</a:tr>
              <a:tr h="2854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Ore in 3</a:t>
                      </a:r>
                      <a:r>
                        <a:rPr b="1" baseline="30000" lang="it-IT" sz="9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Ore in 4</a:t>
                      </a:r>
                      <a:r>
                        <a:rPr b="1" baseline="30000" lang="it-IT" sz="9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Ore in 5</a:t>
                      </a:r>
                      <a:r>
                        <a:rPr b="1" baseline="30000" lang="it-IT" sz="9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3925" marB="104425" marR="69625" marL="48725" anchor="ctr" anchorCtr="1"/>
                </a:tc>
              </a:tr>
              <a:tr h="28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Lingua e letteratura italiana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</a:tr>
              <a:tr h="28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Lingua inglese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</a:tr>
              <a:tr h="28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Storia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</a:tr>
              <a:tr h="28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Matematica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</a:tr>
              <a:tr h="28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Complementi di matematica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</a:tr>
              <a:tr h="28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Chimica Analitica e Strumentale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7(</a:t>
                      </a:r>
                      <a:r>
                        <a:rPr b="1" lang="it-IT" sz="900">
                          <a:solidFill>
                            <a:schemeClr val="dk1"/>
                          </a:solidFill>
                        </a:rPr>
                        <a:t>4</a:t>
                      </a: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6 (4)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8 (6)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</a:tr>
              <a:tr h="28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Chimica Organica e Biochimica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5 (3)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5 (3)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 (2)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</a:tr>
              <a:tr h="28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Tecnologie Chimiche Industriali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4(2)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5 (2)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6 (2)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</a:tr>
              <a:tr h="28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Scienze motorie e sportive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</a:tr>
              <a:tr h="28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Religione Cattolica o attività alternative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</a:tr>
              <a:tr h="2854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                                                        Ore totali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3925" marB="104425" marR="69625" marL="48725" anchor="ctr" anchorCtr="1"/>
                </a:tc>
              </a:tr>
              <a:tr h="2854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100"/>
                        <a:buFont typeface="Times New Roman"/>
                        <a:buNone/>
                      </a:pPr>
                      <a:r>
                        <a:rPr b="0" lang="it-IT" sz="900" u="none" cap="none" strike="noStrike">
                          <a:solidFill>
                            <a:schemeClr val="dk1"/>
                          </a:solidFill>
                        </a:rPr>
                        <a:t>(   ) fra parentesi le ore con la </a:t>
                      </a:r>
                      <a:r>
                        <a:rPr lang="it-IT" sz="900" u="none" cap="none" strike="noStrike">
                          <a:solidFill>
                            <a:schemeClr val="dk1"/>
                          </a:solidFill>
                        </a:rPr>
                        <a:t>compresenza</a:t>
                      </a:r>
                      <a:r>
                        <a:rPr b="0" lang="it-IT" sz="900" u="none" cap="none" strike="noStrike">
                          <a:solidFill>
                            <a:schemeClr val="dk1"/>
                          </a:solidFill>
                        </a:rPr>
                        <a:t> dell’insegnante di laboratorio</a:t>
                      </a:r>
                      <a:endParaRPr b="0" i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3925" marB="104425" marR="69625" marL="48725" anchor="ctr" anchorCtr="1"/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rgbClr val="2CA2BF">
                  <a:alpha val="81960"/>
                </a:srgbClr>
              </a:gs>
              <a:gs pos="25000">
                <a:srgbClr val="2DA2BF">
                  <a:alpha val="60000"/>
                </a:srgbClr>
              </a:gs>
              <a:gs pos="94000">
                <a:srgbClr val="343434"/>
              </a:gs>
              <a:gs pos="100000">
                <a:srgbClr val="343434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24"/>
          <p:cNvPicPr preferRelativeResize="0"/>
          <p:nvPr/>
        </p:nvPicPr>
        <p:blipFill rotWithShape="1">
          <a:blip r:embed="rId3">
            <a:alphaModFix/>
          </a:blip>
          <a:srcRect b="0" l="12500" r="1250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4"/>
          <p:cNvSpPr/>
          <p:nvPr/>
        </p:nvSpPr>
        <p:spPr>
          <a:xfrm>
            <a:off x="655410" y="-3970"/>
            <a:ext cx="7748362" cy="6874811"/>
          </a:xfrm>
          <a:custGeom>
            <a:rect b="b" l="l" r="r" t="t"/>
            <a:pathLst>
              <a:path extrusionOk="0" h="6858000" w="7837716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24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261" name="Google Shape;261;p24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2" name="Google Shape;262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263" name="Google Shape;26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4" name="Google Shape;264;p24"/>
          <p:cNvGraphicFramePr/>
          <p:nvPr/>
        </p:nvGraphicFramePr>
        <p:xfrm>
          <a:off x="1818858" y="11783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{BC2D24D6-3CFB-4805-99D8-85D3366EF595}</a:tableStyleId>
              </a:tblPr>
              <a:tblGrid>
                <a:gridCol w="3011500"/>
                <a:gridCol w="803325"/>
                <a:gridCol w="803325"/>
                <a:gridCol w="803325"/>
              </a:tblGrid>
              <a:tr h="5179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Orario settimanale secondo BIENNIO e quinto anno</a:t>
                      </a:r>
                      <a:br>
                        <a:rPr b="1" lang="it-IT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it-IT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Elettronica &amp; Elettrotecnica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400" marB="70025" marR="35025" marL="35025" anchor="b" anchorCtr="1"/>
                </a:tc>
                <a:tc hMerge="1"/>
                <a:tc hMerge="1"/>
                <a:tc hMerge="1"/>
              </a:tr>
              <a:tr h="284525"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Attività ed insegnamenti obbligatori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400" marB="70025" marR="35025" marL="350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2° biennio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5° anno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</a:tr>
              <a:tr h="2845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Ore in 3a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Ore in 4a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Ore in 5a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</a:tr>
              <a:tr h="2845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Lingua e letteratura italiana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400" marB="70025" marR="35025" marL="350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</a:tr>
              <a:tr h="2845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Lingua inglese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400" marB="70025" marR="35025" marL="350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</a:tr>
              <a:tr h="2845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Storia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400" marB="70025" marR="35025" marL="350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</a:tr>
              <a:tr h="2845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Matematica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400" marB="70025" marR="35025" marL="350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</a:tr>
              <a:tr h="2845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Complementi di matematica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400" marB="70025" marR="35025" marL="350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</a:tr>
              <a:tr h="2845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Tecnologia e progettazione di sistemi elettrici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400" marB="70025" marR="35025" marL="350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5 (3)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5 (4)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6 (4)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</a:tr>
              <a:tr h="2845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Elettrotecnica ed Elettronica 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400" marB="70025" marR="35025" marL="350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7 (3)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6 (3)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6 (3)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</a:tr>
              <a:tr h="2845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Sistemi Automatici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400" marB="70025" marR="35025" marL="350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 (2)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5 (2) 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5 (3)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</a:tr>
              <a:tr h="2845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Scienze motorie e sportive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400" marB="70025" marR="35025" marL="350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</a:tr>
              <a:tr h="2845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Religione Cattolica o attività alternative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400" marB="70025" marR="35025" marL="350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</a:tr>
              <a:tr h="2845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                 Ore totali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32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32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32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400" marB="70025" marR="35025" marL="35025" anchor="ctr" anchorCtr="1"/>
                </a:tc>
              </a:tr>
              <a:tr h="2845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   ) fra parentesi le ore con la compresenza dell’insegnante di laboratorio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400" marB="70025" marR="35025" marL="35025" anchor="ctr" anchorCtr="1"/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rgbClr val="2CA2BF">
                  <a:alpha val="81960"/>
                </a:srgbClr>
              </a:gs>
              <a:gs pos="25000">
                <a:srgbClr val="2DA2BF">
                  <a:alpha val="60000"/>
                </a:srgbClr>
              </a:gs>
              <a:gs pos="94000">
                <a:srgbClr val="343434"/>
              </a:gs>
              <a:gs pos="100000">
                <a:srgbClr val="343434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25"/>
          <p:cNvPicPr preferRelativeResize="0"/>
          <p:nvPr/>
        </p:nvPicPr>
        <p:blipFill rotWithShape="1">
          <a:blip r:embed="rId3">
            <a:alphaModFix/>
          </a:blip>
          <a:srcRect b="0" l="12500" r="1250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5"/>
          <p:cNvSpPr/>
          <p:nvPr/>
        </p:nvSpPr>
        <p:spPr>
          <a:xfrm>
            <a:off x="655410" y="-3970"/>
            <a:ext cx="7748362" cy="6874811"/>
          </a:xfrm>
          <a:custGeom>
            <a:rect b="b" l="l" r="r" t="t"/>
            <a:pathLst>
              <a:path extrusionOk="0" h="6858000" w="7837716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25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273" name="Google Shape;273;p25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4" name="Google Shape;274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275" name="Google Shape;27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6" name="Google Shape;276;p25"/>
          <p:cNvGraphicFramePr/>
          <p:nvPr/>
        </p:nvGraphicFramePr>
        <p:xfrm>
          <a:off x="1898356" y="13353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{BC2D24D6-3CFB-4805-99D8-85D3366EF595}</a:tableStyleId>
              </a:tblPr>
              <a:tblGrid>
                <a:gridCol w="2963725"/>
                <a:gridCol w="757925"/>
                <a:gridCol w="757925"/>
                <a:gridCol w="867725"/>
              </a:tblGrid>
              <a:tr h="4594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Orario settimanale secondo BIENNIO e quinto anno</a:t>
                      </a:r>
                      <a:br>
                        <a:rPr b="1" lang="it-IT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it-IT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Informatica &amp; Telecomunicazioni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b" anchorCtr="1"/>
                </a:tc>
                <a:tc hMerge="1"/>
                <a:tc hMerge="1"/>
                <a:tc hMerge="1"/>
              </a:tr>
              <a:tr h="2534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Attività ed insegnamenti obbligatori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2° biennio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5° anno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</a:tr>
              <a:tr h="2534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Ore in 3</a:t>
                      </a:r>
                      <a:r>
                        <a:rPr b="1" baseline="30000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Ore in 4</a:t>
                      </a:r>
                      <a:r>
                        <a:rPr b="1" baseline="30000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Ore in 5</a:t>
                      </a:r>
                      <a:r>
                        <a:rPr b="1" baseline="30000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Lingua e letteratura italiana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Lingua inglese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Storia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Matematica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Complementi di matematica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Sistemi e Reti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(2)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(2)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(2)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Informatica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(3)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(3)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(3)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Tecnologie e progettazione di sistemi informatici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(2)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(2)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(3)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Gestione progetto, organizzazione di impresa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(2)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Telecomunicazioni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(2)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(2)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Scienze motorie e sportive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</a:tr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Religione Cattolica o attività alternative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                 Ore totali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</a:tr>
              <a:tr h="2534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100"/>
                        <a:buFont typeface="Times New Roman"/>
                        <a:buNone/>
                      </a:pPr>
                      <a:r>
                        <a:rPr b="0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   ) fra parentesi le ore con la </a:t>
                      </a:r>
                      <a:r>
                        <a:rPr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compresenza</a:t>
                      </a:r>
                      <a:r>
                        <a:rPr b="0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dell’insegnante di laboratorio</a:t>
                      </a:r>
                      <a:endParaRPr b="0" i="1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350" marB="92700" marR="42700" marL="43275" anchor="ctr" anchorCtr="1"/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rgbClr val="2CA2BF">
                  <a:alpha val="81960"/>
                </a:srgbClr>
              </a:gs>
              <a:gs pos="25000">
                <a:srgbClr val="2DA2BF">
                  <a:alpha val="60000"/>
                </a:srgbClr>
              </a:gs>
              <a:gs pos="94000">
                <a:srgbClr val="343434"/>
              </a:gs>
              <a:gs pos="100000">
                <a:srgbClr val="343434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26"/>
          <p:cNvPicPr preferRelativeResize="0"/>
          <p:nvPr/>
        </p:nvPicPr>
        <p:blipFill rotWithShape="1">
          <a:blip r:embed="rId3">
            <a:alphaModFix/>
          </a:blip>
          <a:srcRect b="0" l="12500" r="1250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6"/>
          <p:cNvSpPr/>
          <p:nvPr/>
        </p:nvSpPr>
        <p:spPr>
          <a:xfrm>
            <a:off x="655410" y="-3970"/>
            <a:ext cx="7748362" cy="6874811"/>
          </a:xfrm>
          <a:custGeom>
            <a:rect b="b" l="l" r="r" t="t"/>
            <a:pathLst>
              <a:path extrusionOk="0" h="6858000" w="7837716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26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285" name="Google Shape;285;p26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magine che contiene testo&#10;&#10;Descrizione generata automaticamente" id="286" name="Google Shape;286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287" name="Google Shape;28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8" name="Google Shape;288;p26"/>
          <p:cNvGraphicFramePr/>
          <p:nvPr/>
        </p:nvGraphicFramePr>
        <p:xfrm>
          <a:off x="2113086" y="11720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{BC2D24D6-3CFB-4805-99D8-85D3366EF595}</a:tableStyleId>
              </a:tblPr>
              <a:tblGrid>
                <a:gridCol w="2853525"/>
                <a:gridCol w="621550"/>
                <a:gridCol w="621550"/>
                <a:gridCol w="736375"/>
              </a:tblGrid>
              <a:tr h="8052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Orario settimanale secondo BIENNIO e quinto anno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Meccanica e Meccatronica ed Energia articolazione Meccanica e Meccatronica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 hMerge="1"/>
                <a:tc hMerge="1"/>
                <a:tc hMerge="1"/>
              </a:tr>
              <a:tr h="2527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Attività ed insegnamenti obbliga</a:t>
                      </a: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2° biennio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5° anno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</a:tr>
              <a:tr h="4185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Ore in 3</a:t>
                      </a:r>
                      <a:r>
                        <a:rPr b="1" baseline="30000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Ore in 4</a:t>
                      </a:r>
                      <a:r>
                        <a:rPr b="1" baseline="30000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Ore in 5</a:t>
                      </a:r>
                      <a:r>
                        <a:rPr b="1" baseline="30000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</a:tr>
              <a:tr h="2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Lingua e letteratura italiana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</a:tr>
              <a:tr h="2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Lingua inglese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</a:tr>
              <a:tr h="2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Storia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</a:tr>
              <a:tr h="2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Matematica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</a:tr>
              <a:tr h="2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Complementi di matematica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</a:tr>
              <a:tr h="2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Meccanica, macchine ed energia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(2)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(2)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</a:tr>
              <a:tr h="2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Sistemi di automazione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(2)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(3)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(3)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</a:tr>
              <a:tr h="2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Tecnologie meccaniche di processo e prodotto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(4)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(4)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(5)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</a:tr>
              <a:tr h="2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Disegno, progettazione e organizzazione industriale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(2)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</a:tr>
              <a:tr h="2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Scienze motorie e sportive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</a:tr>
              <a:tr h="2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Religione Cattolica o attività alternative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</a:tr>
              <a:tr h="2527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          Ore totali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</a:tr>
              <a:tr h="2320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200"/>
                        <a:buFont typeface="Times New Roman"/>
                        <a:buNone/>
                      </a:pPr>
                      <a:r>
                        <a:rPr b="0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   ) fra parentesi le ore con la </a:t>
                      </a:r>
                      <a:r>
                        <a:rPr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compresenza</a:t>
                      </a:r>
                      <a:r>
                        <a:rPr b="0" lang="it-IT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dell’insegnante di laboratorio</a:t>
                      </a:r>
                      <a:endParaRPr b="0" i="1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075" marB="31075" marR="62150" marL="62150" anchor="ctr" anchorCtr="1"/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rgbClr val="2CA2BF">
                  <a:alpha val="81960"/>
                </a:srgbClr>
              </a:gs>
              <a:gs pos="25000">
                <a:srgbClr val="2DA2BF">
                  <a:alpha val="60000"/>
                </a:srgbClr>
              </a:gs>
              <a:gs pos="94000">
                <a:srgbClr val="343434"/>
              </a:gs>
              <a:gs pos="100000">
                <a:srgbClr val="343434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27"/>
          <p:cNvPicPr preferRelativeResize="0"/>
          <p:nvPr/>
        </p:nvPicPr>
        <p:blipFill rotWithShape="1">
          <a:blip r:embed="rId3">
            <a:alphaModFix/>
          </a:blip>
          <a:srcRect b="0" l="12500" r="1250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7"/>
          <p:cNvSpPr/>
          <p:nvPr/>
        </p:nvSpPr>
        <p:spPr>
          <a:xfrm>
            <a:off x="655410" y="-3970"/>
            <a:ext cx="7748362" cy="6874811"/>
          </a:xfrm>
          <a:custGeom>
            <a:rect b="b" l="l" r="r" t="t"/>
            <a:pathLst>
              <a:path extrusionOk="0" h="6858000" w="7837716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p27"/>
          <p:cNvGrpSpPr/>
          <p:nvPr/>
        </p:nvGrpSpPr>
        <p:grpSpPr>
          <a:xfrm>
            <a:off x="7884368" y="116633"/>
            <a:ext cx="1043700" cy="1006239"/>
            <a:chOff x="7884368" y="116633"/>
            <a:chExt cx="1043700" cy="1006239"/>
          </a:xfrm>
        </p:grpSpPr>
        <p:sp>
          <p:nvSpPr>
            <p:cNvPr id="297" name="Google Shape;297;p27"/>
            <p:cNvSpPr txBox="1"/>
            <p:nvPr/>
          </p:nvSpPr>
          <p:spPr>
            <a:xfrm>
              <a:off x="7884368" y="476672"/>
              <a:ext cx="10437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magine che contiene testo&#10;&#10;Descrizione generata automaticamente" id="298" name="Google Shape;298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299" name="Google Shape;29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0" name="Google Shape;300;p27"/>
          <p:cNvGraphicFramePr/>
          <p:nvPr/>
        </p:nvGraphicFramePr>
        <p:xfrm>
          <a:off x="2030888" y="11720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{BC2D24D6-3CFB-4805-99D8-85D3366EF595}</a:tableStyleId>
              </a:tblPr>
              <a:tblGrid>
                <a:gridCol w="2965500"/>
                <a:gridCol w="659000"/>
                <a:gridCol w="659000"/>
                <a:gridCol w="713925"/>
              </a:tblGrid>
              <a:tr h="4740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1200" u="none" cap="none" strike="noStrike">
                          <a:solidFill>
                            <a:schemeClr val="dk1"/>
                          </a:solidFill>
                        </a:rPr>
                        <a:t>Orario settimanale secondo BIENNIO e quinto anno</a:t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it-IT" sz="1400" u="none" cap="none" strike="noStrike">
                          <a:solidFill>
                            <a:schemeClr val="dk1"/>
                          </a:solidFill>
                        </a:rPr>
                        <a:t>Meccanica e Meccatronica ed Energia articolazione Energia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 hMerge="1"/>
                <a:tc hMerge="1"/>
                <a:tc hMerge="1"/>
              </a:tr>
              <a:tr h="2762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Attività ed insegnamenti obbligatori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2° biennio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5° anno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</a:tr>
              <a:tr h="2614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Ore in 3</a:t>
                      </a:r>
                      <a:r>
                        <a:rPr b="1" baseline="30000" lang="it-IT" sz="9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Ore in 4</a:t>
                      </a:r>
                      <a:r>
                        <a:rPr b="1" baseline="30000" lang="it-IT" sz="9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Ore in 5</a:t>
                      </a:r>
                      <a:r>
                        <a:rPr b="1" baseline="30000" lang="it-IT" sz="9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125" marB="46125" marR="65900" marL="65900" anchor="ctr" anchorCtr="1"/>
                </a:tc>
              </a:tr>
              <a:tr h="27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Lingua e letteratura italiana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</a:tr>
              <a:tr h="26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Lingua inglese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</a:tr>
              <a:tr h="27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Storia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</a:tr>
              <a:tr h="26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Matematica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</a:tr>
              <a:tr h="27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Matematica e complementi di matematica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</a:tr>
              <a:tr h="26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Meccanica, macchine ed energia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5 (2)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5 (2)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5 (2)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</a:tr>
              <a:tr h="27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Sistemi di automazione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4 (2)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4 (3)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4 (3)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</a:tr>
              <a:tr h="26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Tecnologie meccaniche di processo e prodotto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 (2)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 (2)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 (2)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</a:tr>
              <a:tr h="27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Impianti energetici, disegno e progettazione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3 (2)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5 (2)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6 (3)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</a:tr>
              <a:tr h="26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Scienze motorie e sportive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</a:tr>
              <a:tr h="27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Religione Cattolica o attività alternative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10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</a:tr>
              <a:tr h="261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                                                        Ore totali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66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6125" marB="46125" marR="65900" marL="65900" anchor="ctr" anchorCtr="1"/>
                </a:tc>
              </a:tr>
              <a:tr h="2762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200"/>
                        <a:buFont typeface="Times New Roman"/>
                        <a:buNone/>
                      </a:pPr>
                      <a:r>
                        <a:rPr b="0" lang="it-IT" sz="1000" u="none" cap="none" strike="noStrike">
                          <a:solidFill>
                            <a:schemeClr val="dk1"/>
                          </a:solidFill>
                        </a:rPr>
                        <a:t>(   ) fra parentesi le ore con la </a:t>
                      </a:r>
                      <a:r>
                        <a:rPr lang="it-IT" sz="1000" u="none" cap="none" strike="noStrike">
                          <a:solidFill>
                            <a:schemeClr val="dk1"/>
                          </a:solidFill>
                        </a:rPr>
                        <a:t>compresenza</a:t>
                      </a:r>
                      <a:r>
                        <a:rPr b="0" lang="it-IT" sz="1000" u="none" cap="none" strike="noStrike">
                          <a:solidFill>
                            <a:schemeClr val="dk1"/>
                          </a:solidFill>
                        </a:rPr>
                        <a:t> dell’insegnante di laboratorio</a:t>
                      </a:r>
                      <a:endParaRPr b="0" i="1" sz="1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6125" marB="46125" marR="65900" marL="65900" anchor="ctr" anchorCtr="1"/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8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306" name="Google Shape;306;p28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7" name="Google Shape;30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08" name="Google Shape;308;p28"/>
          <p:cNvGraphicFramePr/>
          <p:nvPr/>
        </p:nvGraphicFramePr>
        <p:xfrm>
          <a:off x="946246" y="12949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{B6474A94-402D-492B-B116-F90A435C8F43}</a:tableStyleId>
              </a:tblPr>
              <a:tblGrid>
                <a:gridCol w="2155750"/>
                <a:gridCol w="3616400"/>
              </a:tblGrid>
              <a:tr h="86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it-IT" sz="1600" u="none" cap="none" strike="noStrike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r>
                        <a:rPr lang="it-IT" sz="1600">
                          <a:solidFill>
                            <a:srgbClr val="073763"/>
                          </a:solidFill>
                        </a:rPr>
                        <a:t>ISCIPLINE</a:t>
                      </a:r>
                      <a:endParaRPr sz="14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>
                          <a:solidFill>
                            <a:srgbClr val="073763"/>
                          </a:solidFill>
                        </a:rPr>
                        <a:t>ORE SETTIMANALI</a:t>
                      </a:r>
                      <a:endParaRPr sz="14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>
                          <a:solidFill>
                            <a:srgbClr val="1C4587"/>
                          </a:solidFill>
                        </a:rPr>
                        <a:t>LATINO</a:t>
                      </a:r>
                      <a:endParaRPr b="1" sz="1400" u="none" cap="none" strike="noStrike">
                        <a:solidFill>
                          <a:srgbClr val="1C4587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>
                          <a:solidFill>
                            <a:srgbClr val="1C4587"/>
                          </a:solidFill>
                        </a:rPr>
                        <a:t>0</a:t>
                      </a:r>
                      <a:endParaRPr b="1" sz="1400" u="none" cap="none" strike="noStrike">
                        <a:solidFill>
                          <a:srgbClr val="1C4587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1C4587"/>
                          </a:solidFill>
                        </a:rPr>
                        <a:t>S</a:t>
                      </a:r>
                      <a:r>
                        <a:rPr b="1" lang="it-IT">
                          <a:solidFill>
                            <a:srgbClr val="1C4587"/>
                          </a:solidFill>
                        </a:rPr>
                        <a:t>CIENZE NATURALI</a:t>
                      </a:r>
                      <a:endParaRPr b="1" sz="1400" u="none" cap="none" strike="noStrike">
                        <a:solidFill>
                          <a:srgbClr val="1C4587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1C4587"/>
                          </a:solidFill>
                        </a:rPr>
                        <a:t>3 ore in 1</a:t>
                      </a:r>
                      <a:r>
                        <a:rPr b="1" baseline="30000" lang="it-IT" sz="1400" u="none" cap="none" strike="noStrike">
                          <a:solidFill>
                            <a:srgbClr val="1C4587"/>
                          </a:solidFill>
                        </a:rPr>
                        <a:t>a</a:t>
                      </a:r>
                      <a:r>
                        <a:rPr b="1" lang="it-IT" sz="1400" u="none" cap="none" strike="noStrike">
                          <a:solidFill>
                            <a:srgbClr val="1C4587"/>
                          </a:solidFill>
                        </a:rPr>
                        <a:t>; </a:t>
                      </a:r>
                      <a:endParaRPr b="1" sz="1400" u="none" cap="none" strike="noStrike">
                        <a:solidFill>
                          <a:srgbClr val="1C4587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1C4587"/>
                          </a:solidFill>
                        </a:rPr>
                        <a:t>4 ore in 2</a:t>
                      </a:r>
                      <a:r>
                        <a:rPr b="1" baseline="30000" lang="it-IT" sz="1400" u="none" cap="none" strike="noStrike">
                          <a:solidFill>
                            <a:srgbClr val="1C4587"/>
                          </a:solidFill>
                        </a:rPr>
                        <a:t>a</a:t>
                      </a:r>
                      <a:r>
                        <a:rPr b="1" lang="it-IT" sz="1400" u="none" cap="none" strike="noStrike">
                          <a:solidFill>
                            <a:srgbClr val="1C4587"/>
                          </a:solidFill>
                        </a:rPr>
                        <a:t>; </a:t>
                      </a:r>
                      <a:endParaRPr b="1" sz="1400" u="none" cap="none" strike="noStrike">
                        <a:solidFill>
                          <a:srgbClr val="1C4587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1C4587"/>
                          </a:solidFill>
                        </a:rPr>
                        <a:t>5 nel secondo biennio e nel quinto anno divise fra scienze e chimica</a:t>
                      </a:r>
                      <a:endParaRPr b="1" sz="1400" u="none" cap="none" strike="noStrike">
                        <a:solidFill>
                          <a:srgbClr val="1C4587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1C4587"/>
                          </a:solidFill>
                        </a:rPr>
                        <a:t>F</a:t>
                      </a:r>
                      <a:r>
                        <a:rPr b="1" lang="it-IT">
                          <a:solidFill>
                            <a:srgbClr val="1C4587"/>
                          </a:solidFill>
                        </a:rPr>
                        <a:t>ISICA</a:t>
                      </a:r>
                      <a:endParaRPr b="1" sz="1400" u="none" cap="none" strike="noStrike">
                        <a:solidFill>
                          <a:srgbClr val="1C4587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1C4587"/>
                          </a:solidFill>
                        </a:rPr>
                        <a:t>3 ore settimanali per tutti 5 gli anni di cui 1 di laboratorio</a:t>
                      </a:r>
                      <a:endParaRPr b="1" sz="1400" u="none" cap="none" strike="noStrike">
                        <a:solidFill>
                          <a:srgbClr val="1C4587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1C4587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1C4587"/>
                          </a:solidFill>
                        </a:rPr>
                        <a:t>I</a:t>
                      </a:r>
                      <a:r>
                        <a:rPr b="1" lang="it-IT">
                          <a:solidFill>
                            <a:srgbClr val="1C4587"/>
                          </a:solidFill>
                        </a:rPr>
                        <a:t>NFORMATICA</a:t>
                      </a:r>
                      <a:endParaRPr b="1" sz="1400" u="none" cap="none" strike="noStrike">
                        <a:solidFill>
                          <a:srgbClr val="1C4587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1C4587"/>
                          </a:solidFill>
                        </a:rPr>
                        <a:t>2 ore dalla 1</a:t>
                      </a:r>
                      <a:r>
                        <a:rPr b="1" baseline="30000" lang="it-IT" sz="1400" u="none" cap="none" strike="noStrike">
                          <a:solidFill>
                            <a:srgbClr val="1C4587"/>
                          </a:solidFill>
                        </a:rPr>
                        <a:t>a</a:t>
                      </a:r>
                      <a:r>
                        <a:rPr b="1" lang="it-IT" sz="1400" u="none" cap="none" strike="noStrike">
                          <a:solidFill>
                            <a:srgbClr val="1C4587"/>
                          </a:solidFill>
                        </a:rPr>
                        <a:t>  alla 5</a:t>
                      </a:r>
                      <a:r>
                        <a:rPr b="1" baseline="30000" lang="it-IT" sz="1400" u="none" cap="none" strike="noStrike">
                          <a:solidFill>
                            <a:srgbClr val="1C4587"/>
                          </a:solidFill>
                        </a:rPr>
                        <a:t>a</a:t>
                      </a:r>
                      <a:endParaRPr b="1" sz="1400" u="none" cap="none" strike="noStrike">
                        <a:solidFill>
                          <a:srgbClr val="1C4587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Risultato immagine per bandiera europa" id="309" name="Google Shape;30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8"/>
          <p:cNvSpPr/>
          <p:nvPr/>
        </p:nvSpPr>
        <p:spPr>
          <a:xfrm>
            <a:off x="558773" y="384897"/>
            <a:ext cx="7144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it-IT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Il Liceo Scientifico delle Scienze Applicate</a:t>
            </a:r>
            <a:endParaRPr b="1" i="0" sz="32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rgbClr val="2CA2BF">
                  <a:alpha val="81960"/>
                </a:srgbClr>
              </a:gs>
              <a:gs pos="25000">
                <a:srgbClr val="2DA2BF">
                  <a:alpha val="60000"/>
                </a:srgbClr>
              </a:gs>
              <a:gs pos="94000">
                <a:srgbClr val="343434"/>
              </a:gs>
              <a:gs pos="100000">
                <a:srgbClr val="343434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29"/>
          <p:cNvPicPr preferRelativeResize="0"/>
          <p:nvPr/>
        </p:nvPicPr>
        <p:blipFill rotWithShape="1">
          <a:blip r:embed="rId3">
            <a:alphaModFix/>
          </a:blip>
          <a:srcRect b="0" l="12500" r="1250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9"/>
          <p:cNvSpPr/>
          <p:nvPr/>
        </p:nvSpPr>
        <p:spPr>
          <a:xfrm>
            <a:off x="655410" y="-3970"/>
            <a:ext cx="7748362" cy="6874811"/>
          </a:xfrm>
          <a:custGeom>
            <a:rect b="b" l="l" r="r" t="t"/>
            <a:pathLst>
              <a:path extrusionOk="0" h="6858000" w="7837716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29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319" name="Google Shape;319;p29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magine che contiene testo&#10;&#10;Descrizione generata automaticamente" id="320" name="Google Shape;320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321" name="Google Shape;32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2" name="Google Shape;322;p29"/>
          <p:cNvGraphicFramePr/>
          <p:nvPr/>
        </p:nvGraphicFramePr>
        <p:xfrm>
          <a:off x="1912259" y="8106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{BC2D24D6-3CFB-4805-99D8-85D3366EF595}</a:tableStyleId>
              </a:tblPr>
              <a:tblGrid>
                <a:gridCol w="2835025"/>
                <a:gridCol w="512100"/>
                <a:gridCol w="478875"/>
                <a:gridCol w="478875"/>
                <a:gridCol w="463425"/>
                <a:gridCol w="466375"/>
              </a:tblGrid>
              <a:tr h="56582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1400" u="none" cap="none" strike="noStrike">
                          <a:solidFill>
                            <a:schemeClr val="dk1"/>
                          </a:solidFill>
                        </a:rPr>
                        <a:t>Orario settimanale LICEO SCIENTIFICO delle SCIENZE  APPLICATE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 hMerge="1"/>
                <a:tc hMerge="1"/>
                <a:tc hMerge="1"/>
                <a:tc hMerge="1"/>
                <a:tc hMerge="1"/>
              </a:tr>
              <a:tr h="45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Attività ed insegnamenti obbligatori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lang="it-IT" sz="900" u="none" cap="none" strike="noStrike">
                          <a:solidFill>
                            <a:schemeClr val="dk1"/>
                          </a:solidFill>
                        </a:rPr>
                        <a:t>Ore in 1</a:t>
                      </a:r>
                      <a:r>
                        <a:rPr b="0" baseline="30000" lang="it-IT" sz="9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lang="it-IT" sz="900" u="none" cap="none" strike="noStrike">
                          <a:solidFill>
                            <a:schemeClr val="dk1"/>
                          </a:solidFill>
                        </a:rPr>
                        <a:t>Ore in 2</a:t>
                      </a:r>
                      <a:r>
                        <a:rPr b="0" baseline="30000" lang="it-IT" sz="9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lang="it-IT" sz="900" u="none" cap="none" strike="noStrike">
                          <a:solidFill>
                            <a:schemeClr val="dk1"/>
                          </a:solidFill>
                        </a:rPr>
                        <a:t>Ore in 3</a:t>
                      </a:r>
                      <a:r>
                        <a:rPr b="0" baseline="30000" lang="it-IT" sz="9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lang="it-IT" sz="900" u="none" cap="none" strike="noStrike">
                          <a:solidFill>
                            <a:schemeClr val="dk1"/>
                          </a:solidFill>
                        </a:rPr>
                        <a:t>Ore in 4</a:t>
                      </a:r>
                      <a:r>
                        <a:rPr b="0" baseline="30000" lang="it-IT" sz="9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lang="it-IT" sz="900" u="none" cap="none" strike="noStrike">
                          <a:solidFill>
                            <a:schemeClr val="dk1"/>
                          </a:solidFill>
                        </a:rPr>
                        <a:t>Ore in 5</a:t>
                      </a:r>
                      <a:r>
                        <a:rPr b="0" baseline="30000" lang="it-IT" sz="9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2625" marB="32625" marR="65250" marL="65250" anchor="ctr" anchorCtr="1"/>
                </a:tc>
              </a:tr>
              <a:tr h="2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Lingua e letteratura italiana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</a:tr>
              <a:tr h="2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Lingua inglese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</a:tr>
              <a:tr h="2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Storia e geografia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2625" marB="32625" marR="65250" marL="65250" anchor="ctr" anchorCtr="1"/>
                </a:tc>
              </a:tr>
              <a:tr h="2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Storia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</a:tr>
              <a:tr h="2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Filosofia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</a:tr>
              <a:tr h="2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Matematica 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</a:tr>
              <a:tr h="2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Informatica 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Fisica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 (1) 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 (1)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 (1)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3(1)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3(1)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Scienze naturali (scienze della terra,biologia)  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1"/>
                          </a:solidFill>
                        </a:rPr>
                        <a:t>3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900">
                          <a:solidFill>
                            <a:schemeClr val="dk1"/>
                          </a:solidFill>
                        </a:rPr>
                        <a:t>Scienze naturali (chimica)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900">
                          <a:solidFill>
                            <a:schemeClr val="dk1"/>
                          </a:solidFill>
                        </a:rPr>
                        <a:t>3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900">
                          <a:solidFill>
                            <a:schemeClr val="dk1"/>
                          </a:solidFill>
                        </a:rPr>
                        <a:t>2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Disegno e storia dell’arte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Scienze motorie e sportive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</a:tr>
              <a:tr h="2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Religione Cattolica o attività alternative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</a:tr>
              <a:tr h="30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Ore totali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28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28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30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30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30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</a:tr>
              <a:tr h="280150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 u="none" cap="none" strike="noStrike">
                          <a:solidFill>
                            <a:schemeClr val="dk1"/>
                          </a:solidFill>
                        </a:rPr>
                        <a:t>(   ) fra parentesi le ore con la compresenza dell’insegnante di laboratorio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2625" marB="32625" marR="65250" marL="65250" anchor="ctr" anchorCtr="1"/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ADCC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0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0"/>
          <p:cNvSpPr/>
          <p:nvPr/>
        </p:nvSpPr>
        <p:spPr>
          <a:xfrm flipH="1" rot="5400000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1798F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0"/>
          <p:cNvSpPr/>
          <p:nvPr/>
        </p:nvSpPr>
        <p:spPr>
          <a:xfrm flipH="1" rot="5400000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2DA2BF">
                  <a:alpha val="45882"/>
                </a:srgbClr>
              </a:gs>
              <a:gs pos="100000">
                <a:srgbClr val="2DA2BF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0"/>
          <p:cNvSpPr/>
          <p:nvPr/>
        </p:nvSpPr>
        <p:spPr>
          <a:xfrm flipH="1" rot="5400000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2DA2BF">
                  <a:alpha val="28627"/>
                </a:srgbClr>
              </a:gs>
              <a:gs pos="2000">
                <a:srgbClr val="2DA2BF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0"/>
          <p:cNvSpPr/>
          <p:nvPr/>
        </p:nvSpPr>
        <p:spPr>
          <a:xfrm rot="-964587">
            <a:off x="-376302" y="969718"/>
            <a:ext cx="292526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2DA2BF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0"/>
          <p:cNvSpPr/>
          <p:nvPr/>
        </p:nvSpPr>
        <p:spPr>
          <a:xfrm flipH="1" rot="5400000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77CCE0">
                  <a:alpha val="10980"/>
                </a:srgbClr>
              </a:gs>
              <a:gs pos="100000">
                <a:srgbClr val="77CCE0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0"/>
          <p:cNvSpPr txBox="1"/>
          <p:nvPr/>
        </p:nvSpPr>
        <p:spPr>
          <a:xfrm>
            <a:off x="3607694" y="649480"/>
            <a:ext cx="4916510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it-IT" sz="21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PERCORSO "CAMBRIDGE"</a:t>
            </a:r>
            <a:endParaRPr b="1" sz="1800">
              <a:solidFill>
                <a:srgbClr val="FFFF00"/>
              </a:solidFill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it-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Dall'anno scolastico 2018/2019 l’Istituto “Cardano” è diventato</a:t>
            </a:r>
            <a:r>
              <a:rPr b="0" i="1" lang="it-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Cambridge International School</a:t>
            </a:r>
            <a:r>
              <a:rPr b="0" i="0" lang="it-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sede autorizzata dall'Università di Cambridge per la preparazione e il conseguimento delle certificazioni internazionali IGCSE e A-level (Advanced Level).</a:t>
            </a:r>
            <a:endParaRPr/>
          </a:p>
          <a:p>
            <a:pPr indent="-762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it-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La scuola offre la possibilità di iscriversi all’indirizzo “internazionalizzato” del Liceo Scientifico delle </a:t>
            </a:r>
            <a:r>
              <a:rPr lang="it-IT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it-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cienze </a:t>
            </a:r>
            <a:r>
              <a:rPr lang="it-IT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it-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pplicate. </a:t>
            </a:r>
            <a:endParaRPr/>
          </a:p>
          <a:p>
            <a:pPr indent="-762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it-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percorso “Cambridge” ha l’obiettivo: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t-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potenziare l’apprendimento della lingua inglese utilizzando lettori madrelingua nelle ore curriculari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00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t-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affiancare (con l’insegnamento in inglese) ai programmi italiani della disciplina informatica quelli inglesi </a:t>
            </a:r>
            <a:endParaRPr/>
          </a:p>
        </p:txBody>
      </p:sp>
      <p:grpSp>
        <p:nvGrpSpPr>
          <p:cNvPr id="335" name="Google Shape;335;p30"/>
          <p:cNvGrpSpPr/>
          <p:nvPr/>
        </p:nvGrpSpPr>
        <p:grpSpPr>
          <a:xfrm>
            <a:off x="7884368" y="116633"/>
            <a:ext cx="1043700" cy="1006239"/>
            <a:chOff x="7884368" y="116633"/>
            <a:chExt cx="1043700" cy="1006239"/>
          </a:xfrm>
        </p:grpSpPr>
        <p:sp>
          <p:nvSpPr>
            <p:cNvPr id="336" name="Google Shape;336;p30"/>
            <p:cNvSpPr txBox="1"/>
            <p:nvPr/>
          </p:nvSpPr>
          <p:spPr>
            <a:xfrm>
              <a:off x="7884368" y="476672"/>
              <a:ext cx="10437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7" name="Google Shape;337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338" name="Google Shape;33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ADCC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0" y="0"/>
            <a:ext cx="3341754" cy="6858000"/>
          </a:xfrm>
          <a:custGeom>
            <a:rect b="b" l="l" r="r" t="t"/>
            <a:pathLst>
              <a:path extrusionOk="0" h="6858000" w="4455673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ADCC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l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0" y="0"/>
            <a:ext cx="3334896" cy="6858000"/>
          </a:xfrm>
          <a:custGeom>
            <a:rect b="b" l="l" r="r" t="t"/>
            <a:pathLst>
              <a:path extrusionOk="0" h="6858000" w="4446529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 txBox="1"/>
          <p:nvPr>
            <p:ph type="title"/>
          </p:nvPr>
        </p:nvSpPr>
        <p:spPr>
          <a:xfrm>
            <a:off x="509686" y="2726063"/>
            <a:ext cx="2578608" cy="1239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None/>
            </a:pPr>
            <a:br>
              <a:rPr lang="it-I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t-I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t-I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it-IT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1" lang="it-IT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1" lang="it-IT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it-IT" sz="2400">
                <a:latin typeface="Calibri"/>
                <a:ea typeface="Calibri"/>
                <a:cs typeface="Calibri"/>
                <a:sym typeface="Calibri"/>
              </a:rPr>
              <a:t>nella vicinanza delle stazioni dei mezzi pubblici, facilmente raggiungibile a piedi</a:t>
            </a:r>
            <a:br>
              <a:rPr i="1" lang="it-IT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1" lang="it-I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i="1" lang="it-I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0" y="1426546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296919" y="2443480"/>
            <a:ext cx="25374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6293255" y="460078"/>
            <a:ext cx="2579180" cy="3207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i="0" lang="it-IT" sz="1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G. Cardano</a:t>
            </a:r>
            <a:endParaRPr b="0" i="0" sz="12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4827" y="1845761"/>
            <a:ext cx="5191506" cy="376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3532" y="116633"/>
            <a:ext cx="348903" cy="360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sultato immagine per bandiera europa" id="112" name="Google Shape;11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3"/>
          <p:cNvSpPr txBox="1"/>
          <p:nvPr/>
        </p:nvSpPr>
        <p:spPr>
          <a:xfrm>
            <a:off x="3343607" y="924249"/>
            <a:ext cx="3971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Siamo in zona Ticinello</a:t>
            </a: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4821393" y="1836503"/>
            <a:ext cx="2222499" cy="181067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3672301" y="3895962"/>
            <a:ext cx="1338943" cy="1333863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rgbClr val="2CA2BF">
                  <a:alpha val="81960"/>
                </a:srgbClr>
              </a:gs>
              <a:gs pos="25000">
                <a:srgbClr val="2DA2BF">
                  <a:alpha val="60000"/>
                </a:srgbClr>
              </a:gs>
              <a:gs pos="94000">
                <a:srgbClr val="343434"/>
              </a:gs>
              <a:gs pos="100000">
                <a:srgbClr val="343434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2"/>
              </a:solidFill>
            </a:endParaRPr>
          </a:p>
        </p:txBody>
      </p:sp>
      <p:pic>
        <p:nvPicPr>
          <p:cNvPr id="344" name="Google Shape;344;p31"/>
          <p:cNvPicPr preferRelativeResize="0"/>
          <p:nvPr/>
        </p:nvPicPr>
        <p:blipFill rotWithShape="1">
          <a:blip r:embed="rId3">
            <a:alphaModFix/>
          </a:blip>
          <a:srcRect b="0" l="12500" r="1250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1"/>
          <p:cNvSpPr/>
          <p:nvPr/>
        </p:nvSpPr>
        <p:spPr>
          <a:xfrm>
            <a:off x="655410" y="-3970"/>
            <a:ext cx="7748362" cy="6874811"/>
          </a:xfrm>
          <a:custGeom>
            <a:rect b="b" l="l" r="r" t="t"/>
            <a:pathLst>
              <a:path extrusionOk="0" h="6858000" w="7837716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2"/>
              </a:solidFill>
            </a:endParaRPr>
          </a:p>
        </p:txBody>
      </p:sp>
      <p:graphicFrame>
        <p:nvGraphicFramePr>
          <p:cNvPr id="346" name="Google Shape;346;p31"/>
          <p:cNvGraphicFramePr/>
          <p:nvPr/>
        </p:nvGraphicFramePr>
        <p:xfrm>
          <a:off x="1889674" y="7854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{BC2D24D6-3CFB-4805-99D8-85D3366EF595}</a:tableStyleId>
              </a:tblPr>
              <a:tblGrid>
                <a:gridCol w="2461875"/>
                <a:gridCol w="563600"/>
                <a:gridCol w="563600"/>
                <a:gridCol w="563600"/>
                <a:gridCol w="563600"/>
                <a:gridCol w="563600"/>
              </a:tblGrid>
              <a:tr h="37160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Orario settimanale LICEO SCIENTIFICO delle SCIENZE  APPLICATE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EAA02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Percorso Cambridge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 hMerge="1"/>
                <a:tc hMerge="1"/>
                <a:tc hMerge="1"/>
                <a:tc hMerge="1"/>
                <a:tc hMerge="1"/>
              </a:tr>
              <a:tr h="35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Attività ed insegnamenti obbligatori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Ore in 1a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Ore in 2a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Ore in 3a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Ore in 4a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Ore in 5a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</a:tr>
              <a:tr h="22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Lingua e letteratura italiana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4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4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4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4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4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</a:tr>
              <a:tr h="22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Lingua inglese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</a:tr>
              <a:tr h="22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Storia e geografia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</a:tr>
              <a:tr h="22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Storia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</a:tr>
              <a:tr h="22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Filosofia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</a:tr>
              <a:tr h="22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Matematica 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5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4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4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4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4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</a:tr>
              <a:tr h="22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Informatica 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2b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2b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2b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2b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</a:tr>
              <a:tr h="22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Fisica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 (1)* 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 (1)*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 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Scienze naturali (scienze della terra,biologia)  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32625" marB="32625" marR="65250" marL="6525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4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5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Scienze naturali (chimica)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32625" marB="32625" marR="65250" marL="6525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32625" marB="32625" marR="65250" marL="65250" anchor="ctr" anchorCtr="1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Disegno e storia dell’arte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Scienze motorie e sportive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</a:tr>
              <a:tr h="22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Religione Cattolica o attività alternative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1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1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1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1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1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</a:tr>
              <a:tr h="36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Corso facoltativo di potenziamento di inglese per certificazione linguistica B1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1 #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1 #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</a:tr>
              <a:tr h="36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Corso facoltativo di potenziamento di inglese per certificazione linguistica B2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1 #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1 #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</a:tr>
              <a:tr h="22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Ore totali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28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28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30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30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30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</a:tr>
              <a:tr h="50717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(1)* ora aggiuntiva di laboratorio di Fisica attribuite per ampliamento di offerta formativa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a  1 ora con docente di inglese madrelingua; b  con docente con certificazione linguistica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lang="it-IT" sz="900">
                          <a:solidFill>
                            <a:schemeClr val="dk2"/>
                          </a:solidFill>
                        </a:rPr>
                        <a:t># 15 ore di lezione suddivise tra primo e secondo quadrimestre </a:t>
                      </a:r>
                      <a:endParaRPr b="1" sz="900">
                        <a:solidFill>
                          <a:schemeClr val="dk2"/>
                        </a:solidFill>
                      </a:endParaRPr>
                    </a:p>
                  </a:txBody>
                  <a:tcPr marT="29175" marB="29175" marR="58350" marL="58350" anchor="ctr" anchorCtr="1"/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ADCC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2"/>
          <p:cNvSpPr/>
          <p:nvPr/>
        </p:nvSpPr>
        <p:spPr>
          <a:xfrm>
            <a:off x="0" y="0"/>
            <a:ext cx="3341754" cy="6858000"/>
          </a:xfrm>
          <a:custGeom>
            <a:rect b="b" l="l" r="r" t="t"/>
            <a:pathLst>
              <a:path extrusionOk="0" h="6858000" w="4455673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ADCC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l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2"/>
          <p:cNvSpPr/>
          <p:nvPr/>
        </p:nvSpPr>
        <p:spPr>
          <a:xfrm>
            <a:off x="0" y="-76200"/>
            <a:ext cx="3334897" cy="6858000"/>
          </a:xfrm>
          <a:custGeom>
            <a:rect b="b" l="l" r="r" t="t"/>
            <a:pathLst>
              <a:path extrusionOk="0" h="6858000" w="4446529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2"/>
          <p:cNvSpPr txBox="1"/>
          <p:nvPr/>
        </p:nvSpPr>
        <p:spPr>
          <a:xfrm>
            <a:off x="276600" y="360950"/>
            <a:ext cx="35907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193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Offerta Formativa,</a:t>
            </a:r>
            <a:endParaRPr b="1" i="0" sz="3193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it-IT" sz="3193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Progetti Didattici</a:t>
            </a:r>
            <a:endParaRPr b="1" i="0" sz="3193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i="0" sz="27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2"/>
          <p:cNvSpPr/>
          <p:nvPr/>
        </p:nvSpPr>
        <p:spPr>
          <a:xfrm>
            <a:off x="0" y="1426546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2"/>
          <p:cNvSpPr/>
          <p:nvPr/>
        </p:nvSpPr>
        <p:spPr>
          <a:xfrm>
            <a:off x="296919" y="2443480"/>
            <a:ext cx="25374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2"/>
          <p:cNvSpPr txBox="1"/>
          <p:nvPr/>
        </p:nvSpPr>
        <p:spPr>
          <a:xfrm>
            <a:off x="276606" y="2686515"/>
            <a:ext cx="2579180" cy="3207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1" lang="it-IT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IFS</a:t>
            </a:r>
            <a:r>
              <a:rPr b="0" i="1" lang="it-IT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(Impresa Formativa Simulata) 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1" lang="it-IT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</a:t>
            </a:r>
            <a:r>
              <a:rPr b="1" i="1" lang="it-IT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1" lang="it-IT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it-IT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aziendali  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presso aziende ed enti pubblici</a:t>
            </a:r>
            <a:endParaRPr b="0" i="1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1" lang="it-IT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it-IT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Visite aziendali </a:t>
            </a:r>
            <a:r>
              <a:rPr b="0" i="1" lang="it-IT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mirate alla conoscenza del mondo del lavoro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32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359" name="Google Shape;359;p32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magine che contiene testo&#10;&#10;Descrizione generata automaticamente" id="360" name="Google Shape;360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361" name="Google Shape;36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400" y="2368765"/>
            <a:ext cx="5943600" cy="352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ADCC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/>
          <p:nvPr/>
        </p:nvSpPr>
        <p:spPr>
          <a:xfrm>
            <a:off x="0" y="5704550"/>
            <a:ext cx="4006152" cy="852552"/>
          </a:xfrm>
          <a:prstGeom prst="cloud">
            <a:avLst/>
          </a:prstGeom>
          <a:solidFill>
            <a:schemeClr val="lt2"/>
          </a:solidFill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istitutomaserati.it/Progetti/Progetti_2009/Work_Shadow/work_shadow0.jpg" id="369" name="Google Shape;369;p33"/>
          <p:cNvPicPr preferRelativeResize="0"/>
          <p:nvPr/>
        </p:nvPicPr>
        <p:blipFill rotWithShape="1">
          <a:blip r:embed="rId3">
            <a:alphaModFix/>
          </a:blip>
          <a:srcRect b="6500" l="0" r="-2" t="11650"/>
          <a:stretch/>
        </p:blipFill>
        <p:spPr>
          <a:xfrm>
            <a:off x="3662268" y="10"/>
            <a:ext cx="5481732" cy="3364982"/>
          </a:xfrm>
          <a:custGeom>
            <a:rect b="b" l="l" r="r" t="t"/>
            <a:pathLst>
              <a:path extrusionOk="0" h="3364992" w="7308975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http://www.age.it/2004_2011/upload/sub/agestampa/2008/05/img/14.jpg" id="370" name="Google Shape;370;p33"/>
          <p:cNvPicPr preferRelativeResize="0"/>
          <p:nvPr/>
        </p:nvPicPr>
        <p:blipFill rotWithShape="1">
          <a:blip r:embed="rId4">
            <a:alphaModFix/>
          </a:blip>
          <a:srcRect b="2427" l="0" r="-2" t="14887"/>
          <a:stretch/>
        </p:blipFill>
        <p:spPr>
          <a:xfrm>
            <a:off x="3662268" y="3493008"/>
            <a:ext cx="5481732" cy="3364992"/>
          </a:xfrm>
          <a:custGeom>
            <a:rect b="b" l="l" r="r" t="t"/>
            <a:pathLst>
              <a:path extrusionOk="0" h="3364992" w="7308975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71" name="Google Shape;371;p33"/>
          <p:cNvSpPr/>
          <p:nvPr/>
        </p:nvSpPr>
        <p:spPr>
          <a:xfrm>
            <a:off x="0" y="0"/>
            <a:ext cx="4572000" cy="6858000"/>
          </a:xfrm>
          <a:custGeom>
            <a:rect b="b" l="l" r="r" t="t"/>
            <a:pathLst>
              <a:path extrusionOk="0" h="6858000" w="6096001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ADCC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3"/>
          <p:cNvSpPr/>
          <p:nvPr/>
        </p:nvSpPr>
        <p:spPr>
          <a:xfrm>
            <a:off x="0" y="0"/>
            <a:ext cx="4565499" cy="6858000"/>
          </a:xfrm>
          <a:custGeom>
            <a:rect b="b" l="l" r="r" t="t"/>
            <a:pathLst>
              <a:path extrusionOk="0" h="6858000" w="6087332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3"/>
          <p:cNvSpPr txBox="1"/>
          <p:nvPr/>
        </p:nvSpPr>
        <p:spPr>
          <a:xfrm>
            <a:off x="336042" y="859536"/>
            <a:ext cx="3624601" cy="12435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i="0" lang="it-IT" sz="2600" u="none" cap="none" strike="noStrike">
                <a:solidFill>
                  <a:srgbClr val="FFFF00"/>
                </a:solidFill>
              </a:rPr>
              <a:t>FAVORIAMO LE ATTIVITÀ RIVOLTE ALLA DIDATTICA </a:t>
            </a:r>
            <a:endParaRPr b="1" i="0" sz="2600" u="none" cap="none" strike="noStrike">
              <a:solidFill>
                <a:srgbClr val="FFFF00"/>
              </a:solidFill>
            </a:endParaRPr>
          </a:p>
        </p:txBody>
      </p:sp>
      <p:sp>
        <p:nvSpPr>
          <p:cNvPr id="374" name="Google Shape;374;p33"/>
          <p:cNvSpPr/>
          <p:nvPr/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3"/>
          <p:cNvSpPr/>
          <p:nvPr/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3"/>
          <p:cNvSpPr/>
          <p:nvPr/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3"/>
          <p:cNvSpPr/>
          <p:nvPr/>
        </p:nvSpPr>
        <p:spPr>
          <a:xfrm>
            <a:off x="336042" y="2284011"/>
            <a:ext cx="3624600" cy="3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179999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b="0" i="1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B1 (PET) e B2 (FCE - First) – certificazion</a:t>
            </a:r>
            <a:r>
              <a:rPr i="1" lang="it-IT" sz="1200">
                <a:solidFill>
                  <a:schemeClr val="dk1"/>
                </a:solidFill>
              </a:rPr>
              <a:t>i</a:t>
            </a:r>
            <a:r>
              <a:rPr b="0" i="1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it-IT" sz="1200">
                <a:solidFill>
                  <a:schemeClr val="dk1"/>
                </a:solidFill>
              </a:rPr>
              <a:t>di</a:t>
            </a:r>
            <a:r>
              <a:rPr b="0" i="1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lingua inglese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179999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b="0" i="1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Cisco Academy e Certificazione CCNA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179999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i="1" lang="it-IT" sz="1200">
                <a:solidFill>
                  <a:schemeClr val="dk1"/>
                </a:solidFill>
              </a:rPr>
              <a:t> Progettazione meccanica bidimensionale con   AUTOCAD</a:t>
            </a:r>
            <a:endParaRPr i="1" sz="1200">
              <a:solidFill>
                <a:schemeClr val="dk1"/>
              </a:solidFill>
            </a:endParaRPr>
          </a:p>
          <a:p>
            <a:pPr indent="-101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179999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b="0" i="1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Programma </a:t>
            </a:r>
            <a:r>
              <a:rPr i="1" lang="it-IT" sz="1200">
                <a:solidFill>
                  <a:schemeClr val="dk1"/>
                </a:solidFill>
              </a:rPr>
              <a:t>“Under the same sky”</a:t>
            </a:r>
            <a:endParaRPr/>
          </a:p>
          <a:p>
            <a:pPr indent="-101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179999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b="0" i="1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Istruzione domiciliare</a:t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</a:endParaRPr>
          </a:p>
          <a:p>
            <a:pPr indent="-222250" lvl="0" marL="179999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i="1" lang="it-IT" sz="1200">
                <a:solidFill>
                  <a:srgbClr val="FFFF00"/>
                </a:solidFill>
              </a:rPr>
              <a:t> 14 progetti pomeridiani in partenza quest’anno…..</a:t>
            </a:r>
            <a:endParaRPr i="1" sz="1200">
              <a:solidFill>
                <a:srgbClr val="FFFF00"/>
              </a:solidFill>
            </a:endParaRPr>
          </a:p>
          <a:p>
            <a:pPr indent="0" lvl="0" marL="179999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</a:endParaRPr>
          </a:p>
          <a:p>
            <a:pPr indent="0" lvl="0" marL="179999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</a:endParaRPr>
          </a:p>
          <a:p>
            <a:pPr indent="-101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1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....e tante altre attività e progetti</a:t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8" name="Google Shape;378;p33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379" name="Google Shape;379;p33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0" name="Google Shape;380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381" name="Google Shape;38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F0027" id="386" name="Google Shape;38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5435" y="3758885"/>
            <a:ext cx="3096344" cy="2098133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7" name="Google Shape;387;p34"/>
          <p:cNvSpPr/>
          <p:nvPr/>
        </p:nvSpPr>
        <p:spPr>
          <a:xfrm>
            <a:off x="1835696" y="260648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it-IT" sz="4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...ed infine, lo SPORT</a:t>
            </a:r>
            <a:endParaRPr b="1" i="0" sz="1400" u="none" cap="none" strike="noStrike">
              <a:solidFill>
                <a:srgbClr val="FFFF00"/>
              </a:solidFill>
            </a:endParaRPr>
          </a:p>
        </p:txBody>
      </p:sp>
      <p:pic>
        <p:nvPicPr>
          <p:cNvPr descr="atletica 3° nazionali" id="388" name="Google Shape;38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9451" y="1670653"/>
            <a:ext cx="2952328" cy="2088232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DSCF0024" id="389" name="Google Shape;389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3596" y="3758884"/>
            <a:ext cx="3275855" cy="2097807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muroarrampicata" id="390" name="Google Shape;390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3595" y="1661943"/>
            <a:ext cx="3275856" cy="2096942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91" name="Google Shape;391;p34"/>
          <p:cNvSpPr txBox="1"/>
          <p:nvPr/>
        </p:nvSpPr>
        <p:spPr>
          <a:xfrm>
            <a:off x="1015075" y="1094589"/>
            <a:ext cx="20162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Arrampicata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4"/>
          <p:cNvSpPr txBox="1"/>
          <p:nvPr/>
        </p:nvSpPr>
        <p:spPr>
          <a:xfrm>
            <a:off x="6199651" y="1094589"/>
            <a:ext cx="20162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Atletica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4"/>
          <p:cNvSpPr txBox="1"/>
          <p:nvPr/>
        </p:nvSpPr>
        <p:spPr>
          <a:xfrm>
            <a:off x="1015075" y="5827953"/>
            <a:ext cx="32403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Tiro con l’Arco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4"/>
          <p:cNvSpPr txBox="1"/>
          <p:nvPr/>
        </p:nvSpPr>
        <p:spPr>
          <a:xfrm>
            <a:off x="6055635" y="5847117"/>
            <a:ext cx="20162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Pugilato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" name="Google Shape;395;p34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396" name="Google Shape;396;p34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7" name="Google Shape;397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398" name="Google Shape;398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/>
          <p:nvPr/>
        </p:nvSpPr>
        <p:spPr>
          <a:xfrm>
            <a:off x="1492079" y="196013"/>
            <a:ext cx="65526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informazioni ed aggiornamenti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 </a:t>
            </a:r>
            <a:r>
              <a:rPr b="0" i="0" lang="it-IT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Web</a:t>
            </a:r>
            <a:r>
              <a:rPr b="0" i="1" lang="it-IT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: www.</a:t>
            </a:r>
            <a:r>
              <a:rPr i="1" lang="it-IT" sz="3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itiscardanopv.edu.</a:t>
            </a:r>
            <a:r>
              <a:rPr b="0" i="1" lang="it-IT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" name="Google Shape;404;p35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405" name="Google Shape;405;p35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6" name="Google Shape;406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407" name="Google Shape;40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" y="1631213"/>
            <a:ext cx="8352009" cy="5074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6"/>
          <p:cNvSpPr txBox="1"/>
          <p:nvPr/>
        </p:nvSpPr>
        <p:spPr>
          <a:xfrm>
            <a:off x="2080676" y="116625"/>
            <a:ext cx="70629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t-IT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Per le famiglie</a:t>
            </a:r>
            <a:endParaRPr b="0" i="0" sz="2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t-IT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Registrazione elettronica delle  presenze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t-IT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Accesso alle informazioni tramite web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t-IT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Registro Elettronico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Libretto web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Colloqui coi docenti online, prenotabili da registro elettronico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4" name="Google Shape;414;p36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415" name="Google Shape;415;p36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6" name="Google Shape;416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20191016_111851.jpg" id="417" name="Google Shape;41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-762197" y="4055199"/>
            <a:ext cx="3483288" cy="1958904"/>
          </a:xfrm>
          <a:prstGeom prst="rect">
            <a:avLst/>
          </a:prstGeom>
          <a:noFill/>
          <a:ln>
            <a:noFill/>
          </a:ln>
        </p:spPr>
      </p:pic>
      <p:sp>
        <p:nvSpPr>
          <p:cNvPr descr="Risultati immagini per spaggiari classe viva" id="418" name="Google Shape;418;p36">
            <a:hlinkClick r:id="rId5"/>
          </p:cNvPr>
          <p:cNvSpPr/>
          <p:nvPr/>
        </p:nvSpPr>
        <p:spPr>
          <a:xfrm>
            <a:off x="92075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isultati immagini per spaggiari classe viva" id="419" name="Google Shape;419;p36">
            <a:hlinkClick r:id="rId6"/>
          </p:cNvPr>
          <p:cNvSpPr/>
          <p:nvPr/>
        </p:nvSpPr>
        <p:spPr>
          <a:xfrm>
            <a:off x="92075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isultati immagini per spaggiari classe viva" id="420" name="Google Shape;420;p36">
            <a:hlinkClick r:id="rId7"/>
          </p:cNvPr>
          <p:cNvSpPr/>
          <p:nvPr/>
        </p:nvSpPr>
        <p:spPr>
          <a:xfrm>
            <a:off x="92075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titled.png" id="421" name="Google Shape;421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61816" y="3507295"/>
            <a:ext cx="2924281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gisrro 2.png" id="422" name="Google Shape;422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17178" y="4561606"/>
            <a:ext cx="2928958" cy="2073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sultato immagine per bandiera europa" id="423" name="Google Shape;423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7"/>
          <p:cNvSpPr txBox="1"/>
          <p:nvPr/>
        </p:nvSpPr>
        <p:spPr>
          <a:xfrm>
            <a:off x="7210375" y="476675"/>
            <a:ext cx="171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G. Cardano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7"/>
          <p:cNvSpPr txBox="1"/>
          <p:nvPr/>
        </p:nvSpPr>
        <p:spPr>
          <a:xfrm>
            <a:off x="500489" y="147002"/>
            <a:ext cx="7353300" cy="6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it-IT" sz="34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OPEN DAY   </a:t>
            </a:r>
            <a:endParaRPr b="0" i="0" sz="1400" u="none" cap="none" strike="noStrike">
              <a:solidFill>
                <a:schemeClr val="dk1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it-IT" sz="3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Venerdì</a:t>
            </a:r>
            <a:r>
              <a:rPr b="1" i="0" lang="it-IT" sz="3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 sz="3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1" i="0" lang="it-IT" sz="3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 sz="3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novembre</a:t>
            </a:r>
            <a:r>
              <a:rPr b="1" i="0" lang="it-IT" sz="3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b="1" lang="it-IT" sz="3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it-IT" sz="3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 sz="3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pomeriggio</a:t>
            </a:r>
            <a:endParaRPr b="1" i="0" sz="3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1" i="0" lang="it-IT" sz="3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Venerdì 1</a:t>
            </a:r>
            <a:r>
              <a:rPr b="1" lang="it-IT" sz="3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i="0" lang="it-IT" sz="3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dicembre  202</a:t>
            </a:r>
            <a:r>
              <a:rPr b="1" lang="it-IT" sz="3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it-IT" sz="3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pomeriggio</a:t>
            </a:r>
            <a:endParaRPr b="1" i="0" sz="3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1" lang="it-IT" sz="34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 Programma</a:t>
            </a:r>
            <a:endParaRPr b="0" i="1" sz="2800" u="none" cap="none" strike="noStrike">
              <a:solidFill>
                <a:schemeClr val="dk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Saluto del Dirigente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Dott.ssa Giancarla Gatti Comini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presentazione generale dell’Istituto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seguire i Dipartimenti d</a:t>
            </a:r>
            <a:r>
              <a:rPr i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ell’Istituto Tecnico e del Liceo Scientifico</a:t>
            </a: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presenteranno la loro offerta didattica e risponderanno alle domande delle famiglie.</a:t>
            </a:r>
            <a:endParaRPr b="0" i="1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0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7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0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it-IT" sz="17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Per iscriversi accedere al sito: </a:t>
            </a:r>
            <a:r>
              <a:rPr i="1" lang="it-IT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https://www.itiscardanopv.edu.it</a:t>
            </a:r>
            <a:r>
              <a:rPr i="1" lang="it-IT" sz="17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i="1" sz="17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0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it-IT" sz="17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circa 15  giorni prima del’evento</a:t>
            </a:r>
            <a:endParaRPr b="0" i="1" sz="2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3532" y="116633"/>
            <a:ext cx="348903" cy="360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sultato immagine per bandiera europa" id="431" name="Google Shape;431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0650" y="1908038"/>
            <a:ext cx="3014167" cy="151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8"/>
          <p:cNvSpPr txBox="1"/>
          <p:nvPr/>
        </p:nvSpPr>
        <p:spPr>
          <a:xfrm>
            <a:off x="7210375" y="476675"/>
            <a:ext cx="1717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G. Cardano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8"/>
          <p:cNvSpPr txBox="1"/>
          <p:nvPr/>
        </p:nvSpPr>
        <p:spPr>
          <a:xfrm>
            <a:off x="666600" y="116625"/>
            <a:ext cx="7810800" cy="4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it-IT" sz="3400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Laboratori aperti: </a:t>
            </a:r>
            <a:r>
              <a:rPr b="0" i="0" lang="it-IT" sz="34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3400" u="none" cap="none" strike="noStrike">
              <a:solidFill>
                <a:schemeClr val="dk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it-IT" sz="3400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Studenti del Cardano per un giorno</a:t>
            </a:r>
            <a:endParaRPr sz="3400">
              <a:solidFill>
                <a:schemeClr val="dk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sabato mattina, due turni dalle 8.30 alle 10.30 e dalle 11.00 alle 13.00</a:t>
            </a:r>
            <a:endParaRPr sz="3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Font typeface="Calibri"/>
              <a:buChar char="●"/>
            </a:pPr>
            <a:r>
              <a:rPr lang="it-IT" sz="3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3 dicembre 2022</a:t>
            </a:r>
            <a:endParaRPr sz="3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Font typeface="Calibri"/>
              <a:buChar char="●"/>
            </a:pPr>
            <a:r>
              <a:rPr lang="it-IT" sz="3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14 gennaio 2023</a:t>
            </a:r>
            <a:endParaRPr b="0" i="1" sz="2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3532" y="116633"/>
            <a:ext cx="348903" cy="360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sultato immagine per bandiera europa" id="440" name="Google Shape;44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3650" y="4437544"/>
            <a:ext cx="2114675" cy="158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0775" y="4792328"/>
            <a:ext cx="1828800" cy="12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7799" y="2973304"/>
            <a:ext cx="2403050" cy="117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700" y="4730921"/>
            <a:ext cx="2114676" cy="120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700" y="2853763"/>
            <a:ext cx="2114683" cy="1409789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8"/>
          <p:cNvSpPr txBox="1"/>
          <p:nvPr/>
        </p:nvSpPr>
        <p:spPr>
          <a:xfrm>
            <a:off x="666600" y="6147225"/>
            <a:ext cx="7810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0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7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Per iscriversi accedere al sito: </a:t>
            </a:r>
            <a:r>
              <a:rPr i="1" lang="it-IT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https://www.itiscardanopv.edu.it</a:t>
            </a:r>
            <a:r>
              <a:rPr i="1" lang="it-IT" sz="17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, circa venti giorni prima del’evento</a:t>
            </a:r>
            <a:endParaRPr i="1" sz="17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ADCC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/>
        </p:nvSpPr>
        <p:spPr>
          <a:xfrm>
            <a:off x="-282396" y="3615062"/>
            <a:ext cx="9708792" cy="2452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scuola si trova lungo il Fiume nel 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0" i="0" lang="it-IT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Parco del Ticino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cristina\Desktop\expo\iti vista aerea.jpg" id="121" name="Google Shape;121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8494" l="0" r="0" t="0"/>
          <a:stretch/>
        </p:blipFill>
        <p:spPr>
          <a:xfrm>
            <a:off x="-22282" y="10"/>
            <a:ext cx="9143980" cy="37106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/>
          <p:nvPr/>
        </p:nvSpPr>
        <p:spPr>
          <a:xfrm>
            <a:off x="7881500" y="5472793"/>
            <a:ext cx="5614060" cy="2452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i="0" lang="it-IT" sz="12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G. Cardano</a:t>
            </a:r>
            <a:endParaRPr b="0" i="0" sz="12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7594" y="6067749"/>
            <a:ext cx="348903" cy="360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sultato immagine per bandiera europa" id="124" name="Google Shape;12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3486" y="6067749"/>
            <a:ext cx="470046" cy="3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4"/>
          <p:cNvSpPr/>
          <p:nvPr/>
        </p:nvSpPr>
        <p:spPr>
          <a:xfrm>
            <a:off x="7214839" y="2352907"/>
            <a:ext cx="1929161" cy="1622194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/>
          <p:nvPr/>
        </p:nvSpPr>
        <p:spPr>
          <a:xfrm>
            <a:off x="1310693" y="3853799"/>
            <a:ext cx="374441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piano di studi del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primo biennio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valenza propedeutica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il proseguimento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nell’indirizzo di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specializzazione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776029" y="408244"/>
            <a:ext cx="67689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it-IT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ITIS settore tecnologico</a:t>
            </a:r>
            <a:endParaRPr b="1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rgbClr val="FEAA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it-IT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L’identità degli istituti tecnici è connotata, in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it-IT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linea con le indicazioni dell’Unione Europea da una </a:t>
            </a:r>
            <a:r>
              <a:rPr b="0" i="1" lang="it-IT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solida base culturale</a:t>
            </a:r>
            <a:r>
              <a:rPr b="0" i="1" lang="it-IT" sz="3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it-IT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carattere scientifico e tecnologico, acquisita attraverso saperi e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it-IT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competenze sia dell’area di </a:t>
            </a:r>
            <a:r>
              <a:rPr b="0" i="1" lang="it-IT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istruzione generale</a:t>
            </a:r>
            <a:r>
              <a:rPr b="0" i="1" lang="it-IT" sz="3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it-IT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 dell’</a:t>
            </a:r>
            <a:r>
              <a:rPr b="0" i="1" lang="it-IT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area di indirizzo</a:t>
            </a:r>
            <a:endParaRPr b="0" i="1" sz="2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EAA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15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133" name="Google Shape;133;p15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135" name="Google Shape;13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clipart, segnale&#10;&#10;Descrizione generata automaticamente" id="136" name="Google Shape;13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3906" y="4104171"/>
            <a:ext cx="3437742" cy="2111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ADCC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354954" y="1427151"/>
            <a:ext cx="443809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9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Liceo scientifico</a:t>
            </a:r>
            <a:endParaRPr b="1" i="0" sz="39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it-IT" sz="39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Opzione</a:t>
            </a:r>
            <a:endParaRPr b="1" i="0" sz="39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it-IT" sz="39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Scienze Applicate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39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1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proposto dal Ministero della Pubblica Istruzione,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1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corso con il quale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1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consegue il 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1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Diploma di Liceo Scientifico 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1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(ai sensi dell’art. 279 D.L. 16/04/94 n. 297)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143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5882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6"/>
          <p:cNvPicPr preferRelativeResize="0"/>
          <p:nvPr/>
        </p:nvPicPr>
        <p:blipFill rotWithShape="1">
          <a:blip r:embed="rId3">
            <a:alphaModFix/>
          </a:blip>
          <a:srcRect b="0" l="14398" r="21316" t="0"/>
          <a:stretch/>
        </p:blipFill>
        <p:spPr>
          <a:xfrm>
            <a:off x="5162901" y="3154859"/>
            <a:ext cx="3022934" cy="3703141"/>
          </a:xfrm>
          <a:custGeom>
            <a:rect b="b" l="l" r="r" t="t"/>
            <a:pathLst>
              <a:path extrusionOk="0" h="3703141" w="4030579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4" name="Google Shape;144;p16"/>
          <p:cNvSpPr/>
          <p:nvPr/>
        </p:nvSpPr>
        <p:spPr>
          <a:xfrm flipH="1" rot="-6040930">
            <a:off x="3997723" y="-218643"/>
            <a:ext cx="4083433" cy="3062575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6"/>
          <p:cNvPicPr preferRelativeResize="0"/>
          <p:nvPr/>
        </p:nvPicPr>
        <p:blipFill rotWithShape="1">
          <a:blip r:embed="rId4">
            <a:alphaModFix/>
          </a:blip>
          <a:srcRect b="-4" l="0" r="12244" t="0"/>
          <a:stretch/>
        </p:blipFill>
        <p:spPr>
          <a:xfrm>
            <a:off x="4019980" y="73475"/>
            <a:ext cx="2639484" cy="3007909"/>
          </a:xfrm>
          <a:custGeom>
            <a:rect b="b" l="l" r="r" t="t"/>
            <a:pathLst>
              <a:path extrusionOk="0" h="3007909" w="3519312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scientifico_scienze_applicate" id="146" name="Google Shape;146;p16"/>
          <p:cNvPicPr preferRelativeResize="0"/>
          <p:nvPr/>
        </p:nvPicPr>
        <p:blipFill rotWithShape="1">
          <a:blip r:embed="rId5">
            <a:alphaModFix/>
          </a:blip>
          <a:srcRect b="1" l="14786" r="50535" t="0"/>
          <a:stretch/>
        </p:blipFill>
        <p:spPr>
          <a:xfrm>
            <a:off x="7430646" y="296652"/>
            <a:ext cx="1693904" cy="3554668"/>
          </a:xfrm>
          <a:custGeom>
            <a:rect b="b" l="l" r="r" t="t"/>
            <a:pathLst>
              <a:path extrusionOk="0" h="3554668" w="2258539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47" name="Google Shape;147;p16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148" name="Google Shape;148;p16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9" name="Google Shape;149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150" name="Google Shape;15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ADCC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31600" y="0"/>
            <a:ext cx="9144000" cy="6858000"/>
          </a:xfrm>
          <a:prstGeom prst="rect">
            <a:avLst/>
          </a:pr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635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t/>
            </a:r>
            <a:endParaRPr i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i="1"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utte le aule hanno in dotazione lim e dispositivi multimediali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415812" y="4218905"/>
            <a:ext cx="8375585" cy="2089317"/>
          </a:xfrm>
          <a:prstGeom prst="rect">
            <a:avLst/>
          </a:prstGeom>
          <a:solidFill>
            <a:srgbClr val="1FADCC"/>
          </a:solidFill>
          <a:ln cap="flat" cmpd="sng" w="12700">
            <a:solidFill>
              <a:srgbClr val="DEDEDE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3B3B3B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628650" y="4435052"/>
            <a:ext cx="232029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i="0" lang="it-IT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 numeri del CARDANO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descr="20191016_114125.jpg" id="158" name="Google Shape;158;p17"/>
          <p:cNvPicPr preferRelativeResize="0"/>
          <p:nvPr/>
        </p:nvPicPr>
        <p:blipFill rotWithShape="1">
          <a:blip r:embed="rId3">
            <a:alphaModFix/>
          </a:blip>
          <a:srcRect b="-3" l="0" r="23601" t="0"/>
          <a:stretch/>
        </p:blipFill>
        <p:spPr>
          <a:xfrm rot="-5400000">
            <a:off x="-427408" y="459017"/>
            <a:ext cx="3404311" cy="248629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/>
          <p:nvPr/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/>
          <p:nvPr/>
        </p:nvSpPr>
        <p:spPr>
          <a:xfrm rot="5400000">
            <a:off x="2366010" y="5256704"/>
            <a:ext cx="1463040" cy="13716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3339572" y="4911534"/>
            <a:ext cx="5328000" cy="8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63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biblioteca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" lvl="0" marL="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1" lang="it-IT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aula magna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" lvl="0" marL="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1" lang="it-IT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aula gradinata</a:t>
            </a:r>
            <a:endParaRPr b="0" i="1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5240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17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163" name="Google Shape;163;p17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4" name="Google Shape;16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165" name="Google Shape;16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5731250" y="4210263"/>
            <a:ext cx="7340100" cy="21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6350" lvl="0" marL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i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bar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" lvl="0" marL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i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palestrina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350" lvl="0" marL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i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palestra di 1600 m</a:t>
            </a:r>
            <a:r>
              <a:rPr baseline="30000" i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5240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0300" y="624145"/>
            <a:ext cx="6400799" cy="2804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ADCC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i="1" lang="it-IT" sz="1600">
                <a:solidFill>
                  <a:srgbClr val="FFFF00"/>
                </a:solidFill>
              </a:rPr>
              <a:t>35 aule tradizionali</a:t>
            </a:r>
            <a:endParaRPr sz="16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i="1" lang="it-IT" sz="1600">
                <a:solidFill>
                  <a:srgbClr val="FFFF00"/>
                </a:solidFill>
              </a:rPr>
              <a:t>40 laboratori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415812" y="4218905"/>
            <a:ext cx="8375585" cy="2089317"/>
          </a:xfrm>
          <a:prstGeom prst="rect">
            <a:avLst/>
          </a:prstGeom>
          <a:solidFill>
            <a:srgbClr val="1FADCC"/>
          </a:solidFill>
          <a:ln cap="flat" cmpd="sng" w="12700">
            <a:solidFill>
              <a:srgbClr val="DEDEDE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3B3B3B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628650" y="4435052"/>
            <a:ext cx="232029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i="0" lang="it-IT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 numeri del CARDANO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descr="20191016_112327.jpg" id="175" name="Google Shape;175;p18"/>
          <p:cNvPicPr preferRelativeResize="0"/>
          <p:nvPr/>
        </p:nvPicPr>
        <p:blipFill rotWithShape="1">
          <a:blip r:embed="rId3">
            <a:alphaModFix/>
          </a:blip>
          <a:srcRect b="-2" l="21932" r="36651" t="0"/>
          <a:stretch/>
        </p:blipFill>
        <p:spPr>
          <a:xfrm>
            <a:off x="20" y="-6"/>
            <a:ext cx="2948920" cy="4005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pavimento, interni, aperto, armadietto&#10;&#10;Descrizione generata automaticamente" id="176" name="Google Shape;176;p18"/>
          <p:cNvPicPr preferRelativeResize="0"/>
          <p:nvPr/>
        </p:nvPicPr>
        <p:blipFill rotWithShape="1">
          <a:blip r:embed="rId4">
            <a:alphaModFix/>
          </a:blip>
          <a:srcRect b="-2" l="22213" r="36369" t="0"/>
          <a:stretch/>
        </p:blipFill>
        <p:spPr>
          <a:xfrm>
            <a:off x="3097530" y="6"/>
            <a:ext cx="2948940" cy="4005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 rotWithShape="1">
          <a:blip r:embed="rId5">
            <a:alphaModFix/>
          </a:blip>
          <a:srcRect b="-2" l="26387" r="18390" t="0"/>
          <a:stretch/>
        </p:blipFill>
        <p:spPr>
          <a:xfrm>
            <a:off x="6195060" y="-1"/>
            <a:ext cx="2948940" cy="400507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/>
          <p:nvPr/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8"/>
          <p:cNvSpPr/>
          <p:nvPr/>
        </p:nvSpPr>
        <p:spPr>
          <a:xfrm rot="5400000">
            <a:off x="2366010" y="5256704"/>
            <a:ext cx="1463040" cy="13716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3285199" y="4435052"/>
            <a:ext cx="532814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i="1" lang="it-IT" sz="1600">
                <a:solidFill>
                  <a:schemeClr val="dk1"/>
                </a:solidFill>
              </a:rPr>
              <a:t>1826 </a:t>
            </a:r>
            <a:r>
              <a:rPr b="0" i="1" lang="it-IT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studenti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it-IT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i="1" lang="it-IT" sz="1600">
                <a:solidFill>
                  <a:schemeClr val="dk1"/>
                </a:solidFill>
              </a:rPr>
              <a:t>5</a:t>
            </a:r>
            <a:r>
              <a:rPr b="0" i="1" lang="it-IT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docenti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18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182" name="Google Shape;182;p18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isultato immagine per bandiera europa" id="184" name="Google Shape;18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/>
        </p:nvSpPr>
        <p:spPr>
          <a:xfrm>
            <a:off x="8446375" y="6502950"/>
            <a:ext cx="734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5880075" y="4684013"/>
            <a:ext cx="73401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it-IT" sz="1600">
                <a:solidFill>
                  <a:schemeClr val="dk1"/>
                </a:solidFill>
              </a:rPr>
              <a:t>37 aule “tradizionali”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it-IT" sz="1600">
                <a:solidFill>
                  <a:schemeClr val="dk1"/>
                </a:solidFill>
              </a:rPr>
              <a:t>41 laboratori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>
            <p:ph type="title"/>
          </p:nvPr>
        </p:nvSpPr>
        <p:spPr>
          <a:xfrm>
            <a:off x="457200" y="-168937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FFF00"/>
                </a:solidFill>
              </a:rPr>
              <a:t>Siamo una scuola </a:t>
            </a:r>
            <a:r>
              <a:rPr i="1" lang="it-IT">
                <a:solidFill>
                  <a:srgbClr val="FFFF00"/>
                </a:solidFill>
              </a:rPr>
              <a:t>plastic free</a:t>
            </a:r>
            <a:endParaRPr i="1">
              <a:solidFill>
                <a:srgbClr val="FFFF00"/>
              </a:solidFill>
            </a:endParaRPr>
          </a:p>
        </p:txBody>
      </p:sp>
      <p:sp>
        <p:nvSpPr>
          <p:cNvPr id="193" name="Google Shape;193;p19"/>
          <p:cNvSpPr txBox="1"/>
          <p:nvPr>
            <p:ph idx="1" type="body"/>
          </p:nvPr>
        </p:nvSpPr>
        <p:spPr>
          <a:xfrm>
            <a:off x="3622475" y="879600"/>
            <a:ext cx="54390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it-IT" sz="2600"/>
              <a:t>Il mantenimento degli erogatori è finanziato con la vendita delle borracce </a:t>
            </a:r>
            <a:endParaRPr sz="2600"/>
          </a:p>
        </p:txBody>
      </p:sp>
      <p:pic>
        <p:nvPicPr>
          <p:cNvPr id="194" name="Google Shape;194;p19"/>
          <p:cNvPicPr preferRelativeResize="0"/>
          <p:nvPr/>
        </p:nvPicPr>
        <p:blipFill rotWithShape="1">
          <a:blip r:embed="rId3">
            <a:alphaModFix/>
          </a:blip>
          <a:srcRect b="16142" l="0" r="0" t="0"/>
          <a:stretch/>
        </p:blipFill>
        <p:spPr>
          <a:xfrm>
            <a:off x="330175" y="956538"/>
            <a:ext cx="2968927" cy="442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 rotWithShape="1">
          <a:blip r:embed="rId4">
            <a:alphaModFix/>
          </a:blip>
          <a:srcRect b="27901" l="0" r="0" t="0"/>
          <a:stretch/>
        </p:blipFill>
        <p:spPr>
          <a:xfrm>
            <a:off x="4572000" y="1783400"/>
            <a:ext cx="3855750" cy="494465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 txBox="1"/>
          <p:nvPr/>
        </p:nvSpPr>
        <p:spPr>
          <a:xfrm>
            <a:off x="330175" y="5329500"/>
            <a:ext cx="4066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it-I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Erogatori di acqua potabile gratuita sono a disposizione di studenti, docenti e personale della scuola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/>
          <p:nvPr/>
        </p:nvSpPr>
        <p:spPr>
          <a:xfrm>
            <a:off x="2267744" y="695598"/>
            <a:ext cx="5040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it-IT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Parcheggio interno per gli scooter degli studenti</a:t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20"/>
          <p:cNvGrpSpPr/>
          <p:nvPr/>
        </p:nvGrpSpPr>
        <p:grpSpPr>
          <a:xfrm>
            <a:off x="7884368" y="116633"/>
            <a:ext cx="1043608" cy="1006370"/>
            <a:chOff x="7884368" y="116633"/>
            <a:chExt cx="1043608" cy="1006370"/>
          </a:xfrm>
        </p:grpSpPr>
        <p:sp>
          <p:nvSpPr>
            <p:cNvPr id="203" name="Google Shape;203;p20"/>
            <p:cNvSpPr txBox="1"/>
            <p:nvPr/>
          </p:nvSpPr>
          <p:spPr>
            <a:xfrm>
              <a:off x="7884368" y="476672"/>
              <a:ext cx="10436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G. Cardano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4" name="Google Shape;204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23532" y="116633"/>
              <a:ext cx="348903" cy="3600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20191016_111445.jpg" id="205" name="Google Shape;20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6280" y="1989354"/>
            <a:ext cx="6572264" cy="369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sultato immagine per bandiera europa" id="206" name="Google Shape;20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7925" y="116629"/>
            <a:ext cx="470046" cy="3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